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311" r:id="rId2"/>
    <p:sldId id="425" r:id="rId3"/>
    <p:sldId id="481" r:id="rId4"/>
    <p:sldId id="482" r:id="rId5"/>
    <p:sldId id="483" r:id="rId6"/>
    <p:sldId id="559" r:id="rId7"/>
    <p:sldId id="548" r:id="rId8"/>
    <p:sldId id="492" r:id="rId9"/>
    <p:sldId id="542" r:id="rId10"/>
    <p:sldId id="477" r:id="rId11"/>
    <p:sldId id="558" r:id="rId12"/>
    <p:sldId id="560" r:id="rId13"/>
    <p:sldId id="439" r:id="rId14"/>
    <p:sldId id="440" r:id="rId15"/>
    <p:sldId id="495" r:id="rId16"/>
    <p:sldId id="441" r:id="rId17"/>
    <p:sldId id="552" r:id="rId18"/>
    <p:sldId id="460" r:id="rId19"/>
    <p:sldId id="459" r:id="rId20"/>
    <p:sldId id="509" r:id="rId21"/>
    <p:sldId id="535" r:id="rId22"/>
    <p:sldId id="526" r:id="rId23"/>
    <p:sldId id="463" r:id="rId24"/>
    <p:sldId id="465" r:id="rId25"/>
    <p:sldId id="544" r:id="rId26"/>
    <p:sldId id="546" r:id="rId27"/>
    <p:sldId id="373" r:id="rId28"/>
    <p:sldId id="556" r:id="rId29"/>
    <p:sldId id="549" r:id="rId30"/>
    <p:sldId id="375" r:id="rId31"/>
    <p:sldId id="551" r:id="rId32"/>
    <p:sldId id="260" r:id="rId33"/>
    <p:sldId id="444" r:id="rId34"/>
    <p:sldId id="445" r:id="rId35"/>
    <p:sldId id="503" r:id="rId36"/>
    <p:sldId id="528" r:id="rId37"/>
    <p:sldId id="557" r:id="rId38"/>
    <p:sldId id="527" r:id="rId39"/>
    <p:sldId id="529" r:id="rId40"/>
    <p:sldId id="532" r:id="rId41"/>
    <p:sldId id="530" r:id="rId42"/>
    <p:sldId id="504" r:id="rId43"/>
    <p:sldId id="446" r:id="rId44"/>
    <p:sldId id="470" r:id="rId45"/>
    <p:sldId id="499" r:id="rId46"/>
    <p:sldId id="453" r:id="rId47"/>
    <p:sldId id="454" r:id="rId48"/>
    <p:sldId id="501" r:id="rId49"/>
    <p:sldId id="455" r:id="rId50"/>
    <p:sldId id="502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00B0F0"/>
    <a:srgbClr val="ED7D31"/>
    <a:srgbClr val="E2E2E2"/>
    <a:srgbClr val="CCCCCC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86435"/>
  </p:normalViewPr>
  <p:slideViewPr>
    <p:cSldViewPr snapToGrid="0" snapToObjects="1">
      <p:cViewPr varScale="1">
        <p:scale>
          <a:sx n="109" d="100"/>
          <a:sy n="109" d="100"/>
        </p:scale>
        <p:origin x="-16" y="6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B969B-8CA2-C840-85EF-D363F97137F5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7210E-FE06-B34D-A688-24B8808C3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3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57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6054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949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52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99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33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193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99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4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2172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74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321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984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70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302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409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6151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11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991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044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96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237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9082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996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247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59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219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487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735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341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594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22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303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2703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150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Doug recalls this assignment requires unit tests.  What was it that Iverson said in class about unit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B13A7-3F55-9746-A0A5-C673C1C6AB2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24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197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40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8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59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7210E-FE06-B34D-A688-24B8808C38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73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5DF4D-72AB-5F47-B2D7-6FDD7637A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35432-753B-2A45-ABA6-E5F304EE44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A58A2-2B20-6544-BC77-D57F92E04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F4555-BB62-C54D-B72E-C8D70FB73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90C8F-B239-434A-8899-A7B823499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44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7C405-C046-F84D-B4C8-B0822F950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676A8-29B9-024C-8E72-65BD98C0D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7CF5B-A65A-604A-B244-E97A646D6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A1A91-69C6-5340-990D-32E5D4DB2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BAA0B-22ED-9D42-A902-34CCB2C2C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154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F34096-76E4-8048-B881-6743DD80F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15501-EE2B-924A-A835-91567FFB4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B70A6-E8A8-FA4F-9E7F-629A70775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05C38-B4F0-4146-AEA4-B6A051F05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5A2BB-0C1B-C545-A278-1CFE6BE6E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83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1A61-D422-CE4C-B943-8C20082A0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F23F6-0AA1-A743-B65E-495748269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4DD2A-B241-9B4B-8AE7-3EC598095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564CB-DBAA-5249-91FC-255CECB3A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9703B-411F-E949-8A76-12C4350D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12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68954-5826-D643-935B-BA12836E5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A3133-D09B-E24B-BA76-53BECE70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43FA2-C009-6942-8897-996E3C41B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EC8C-5CB7-EA4A-BF49-9F1FBF3ED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5E226-E51F-604A-85C8-230EB869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61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0E55-B978-394D-8ACB-C4AEA99AE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C9D28-8C38-B34D-9EE0-7D69C199AB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3B799-8B3E-0748-8EAB-A5341298A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CDC55-E0AC-474E-AB7A-D28B3FA05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0DB43-0A08-424B-9491-A26380D10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C6AB3-89BB-1547-8779-67761B244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75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52BB7-A752-5A47-9A9A-58989D5D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8F7C4-3C56-DE41-9B50-3CF2FF758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4592B-1498-004A-BB07-F95EE5E9A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E30D85-31B3-214E-9768-57880DAF4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23D434-11C0-DF48-9C12-C6EC0E7391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15BE70-B3D1-4344-B800-2434C9FD0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A29E21-E42D-3A49-B585-09F727DE1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F6F7E5-61A3-1341-94A9-419C6B362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5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995D-380C-C44E-B8F6-0617DFA03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6F13D8-F29E-2C48-B747-E833E305B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674E7C-507F-6743-9BFF-5B040D676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3FB559-6CC7-9A42-A319-1544F9BA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62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5E4FEF-1CDD-9642-BA51-98B74AEF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7666A-56C2-F448-BC29-F78DB96AD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483A6-527C-3748-8F1F-3B283B1F8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1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5E242-6527-A344-A59D-0FFA5F4C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AEAB6-661A-E949-8DB3-5CAA5DD9E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404EF-BEC4-8E47-9034-2FAC6DE66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D6FD0-E4D1-BB4D-B98C-FDF0216D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B3F14-53F2-7441-84EE-1F9A60B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F4691-D361-FE44-A9D8-C4E283405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77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DB3F6-22CA-B54A-B4C3-156C652C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05A95-97B5-AA42-8B86-D40E1AACD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564180-8C18-9A43-90DC-BF7ABDC69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4B360-12AE-B54E-A399-3EE38C406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EEC13-44C4-BE45-BB3C-67A6206C0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59F63-6302-BA40-971D-24F1B649B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6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318588-0193-0743-88E3-0C60740B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7AD92-0BBA-F547-997D-8B09D3E7B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16B3C-73A4-F646-8B52-0CFDBADE84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58AC5-972E-A54D-8714-FF58BE5323E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3727C-7207-0341-BBAF-78BC3CB173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DD380-FDBB-E243-8888-1F52638504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F3BB2-F095-C644-B5E7-D1FEC9F5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09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MsP10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s://bit.ly/36XNKs5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en.wikipedia.org/wiki/Data_managemen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hyperlink" Target="https://en.wikipedia.org/wiki/JSO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JSON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t.ly/2z2RyM7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6XNKs5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SU-DataScience/SDSS20_data_verbs" TargetMode="External"/><Relationship Id="rId7" Type="http://schemas.openxmlformats.org/officeDocument/2006/relationships/hyperlink" Target="https://bit.ly/2MsP10Q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ardsale8/DSCI430" TargetMode="External"/><Relationship Id="rId5" Type="http://schemas.openxmlformats.org/officeDocument/2006/relationships/hyperlink" Target="https://github.com/yardsale8/DSCI330" TargetMode="External"/><Relationship Id="rId4" Type="http://schemas.openxmlformats.org/officeDocument/2006/relationships/hyperlink" Target="https://github.com/WSU-DataScience/SDSS19_data_verb_poster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ePOcu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bit.ly/3gQTWqj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73D0-1E53-C544-BDAB-3C02E838C3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Data Management with Data Verbs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B2EF87-999C-304D-80FF-24B79025BF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Todd Iverson, Winona State University (Speaker)</a:t>
            </a:r>
          </a:p>
          <a:p>
            <a:r>
              <a:rPr lang="en-US" i="1" dirty="0"/>
              <a:t>Chris Malone, Winona State University</a:t>
            </a:r>
            <a:r>
              <a:rPr lang="en-US" dirty="0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F6CE2-AC19-024D-A8C6-4C53D868BDF0}"/>
              </a:ext>
            </a:extLst>
          </p:cNvPr>
          <p:cNvSpPr txBox="1"/>
          <p:nvPr/>
        </p:nvSpPr>
        <p:spPr>
          <a:xfrm>
            <a:off x="4486200" y="5848276"/>
            <a:ext cx="321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Slides: </a:t>
            </a:r>
            <a:r>
              <a:rPr lang="en-US" b="1" dirty="0">
                <a:hlinkClick r:id="rId3"/>
              </a:rPr>
              <a:t>https://bit.ly/2MsP10Q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49579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1AED0F4C-88F8-8D4A-9F65-5F14D71CB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Solve the table</a:t>
            </a:r>
            <a:endParaRPr lang="en-US" sz="3200" dirty="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AC3D332C-73D6-FF48-A191-7FCE04BA7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80988"/>
              </p:ext>
            </p:extLst>
          </p:nvPr>
        </p:nvGraphicFramePr>
        <p:xfrm>
          <a:off x="329203" y="2835513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A58B6896-F9C9-0149-A81E-A38F9D0C69F9}"/>
              </a:ext>
            </a:extLst>
          </p:cNvPr>
          <p:cNvSpPr txBox="1"/>
          <p:nvPr/>
        </p:nvSpPr>
        <p:spPr>
          <a:xfrm>
            <a:off x="368943" y="24661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12EFAEA-91B9-8C44-A4F7-3322614D3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858686"/>
              </p:ext>
            </p:extLst>
          </p:nvPr>
        </p:nvGraphicFramePr>
        <p:xfrm>
          <a:off x="329203" y="4616261"/>
          <a:ext cx="548640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8162096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3E611645-C7C6-3D4D-AD7D-092FFD5A38FF}"/>
              </a:ext>
            </a:extLst>
          </p:cNvPr>
          <p:cNvSpPr txBox="1"/>
          <p:nvPr/>
        </p:nvSpPr>
        <p:spPr>
          <a:xfrm>
            <a:off x="359975" y="424692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97201D-6E0E-A345-8989-34C128B6FED2}"/>
              </a:ext>
            </a:extLst>
          </p:cNvPr>
          <p:cNvSpPr txBox="1"/>
          <p:nvPr/>
        </p:nvSpPr>
        <p:spPr>
          <a:xfrm>
            <a:off x="830632" y="3179380"/>
            <a:ext cx="1318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group by(G)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5A07A406-4DF4-DF46-9171-51B7F4183A57}"/>
              </a:ext>
            </a:extLst>
          </p:cNvPr>
          <p:cNvSpPr/>
          <p:nvPr/>
        </p:nvSpPr>
        <p:spPr>
          <a:xfrm>
            <a:off x="917165" y="3565393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DEA2B2-77A5-C24E-B022-8CEAADCEFCB8}"/>
              </a:ext>
            </a:extLst>
          </p:cNvPr>
          <p:cNvSpPr txBox="1"/>
          <p:nvPr/>
        </p:nvSpPr>
        <p:spPr>
          <a:xfrm>
            <a:off x="830632" y="4876495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group_by</a:t>
            </a:r>
            <a:r>
              <a:rPr lang="en-US" b="1" dirty="0"/>
              <a:t>(G)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FA07F3D-2187-8D41-A0C6-B7CC3D4C794A}"/>
              </a:ext>
            </a:extLst>
          </p:cNvPr>
          <p:cNvSpPr/>
          <p:nvPr/>
        </p:nvSpPr>
        <p:spPr>
          <a:xfrm>
            <a:off x="917165" y="5262508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558645D5-EF5B-0045-98D3-CE34E368F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368895"/>
              </p:ext>
            </p:extLst>
          </p:nvPr>
        </p:nvGraphicFramePr>
        <p:xfrm>
          <a:off x="2242546" y="2835513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24E6BD84-18D3-BF4E-A7AD-17CB8A9EED07}"/>
              </a:ext>
            </a:extLst>
          </p:cNvPr>
          <p:cNvSpPr txBox="1"/>
          <p:nvPr/>
        </p:nvSpPr>
        <p:spPr>
          <a:xfrm>
            <a:off x="2282286" y="24661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644D05B5-CADE-3448-9F5B-0FECEFDCF2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573672"/>
              </p:ext>
            </p:extLst>
          </p:nvPr>
        </p:nvGraphicFramePr>
        <p:xfrm>
          <a:off x="2242546" y="4616261"/>
          <a:ext cx="548640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162096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097DB9DF-5A09-804A-A610-E197D73BA400}"/>
              </a:ext>
            </a:extLst>
          </p:cNvPr>
          <p:cNvSpPr txBox="1"/>
          <p:nvPr/>
        </p:nvSpPr>
        <p:spPr>
          <a:xfrm>
            <a:off x="2273318" y="424692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040E2E-EC49-DD43-9BD3-83D9F04CDF81}"/>
              </a:ext>
            </a:extLst>
          </p:cNvPr>
          <p:cNvSpPr txBox="1"/>
          <p:nvPr/>
        </p:nvSpPr>
        <p:spPr>
          <a:xfrm>
            <a:off x="2854455" y="3179380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agg(sum(X))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1BDB34DA-85ED-A44B-AE7F-103A981A6B36}"/>
              </a:ext>
            </a:extLst>
          </p:cNvPr>
          <p:cNvSpPr/>
          <p:nvPr/>
        </p:nvSpPr>
        <p:spPr>
          <a:xfrm>
            <a:off x="2940988" y="3565393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52A6A5-AC1F-3C46-8D72-21F0CDD269AE}"/>
              </a:ext>
            </a:extLst>
          </p:cNvPr>
          <p:cNvSpPr txBox="1"/>
          <p:nvPr/>
        </p:nvSpPr>
        <p:spPr>
          <a:xfrm>
            <a:off x="2854455" y="4876495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agg(sum(Y))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F332C6A3-6B38-C142-AC9F-A2AC2D1798BF}"/>
              </a:ext>
            </a:extLst>
          </p:cNvPr>
          <p:cNvSpPr/>
          <p:nvPr/>
        </p:nvSpPr>
        <p:spPr>
          <a:xfrm>
            <a:off x="2940988" y="5262508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A3C34C85-FCF9-A346-9DE1-25F3363E2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598577"/>
              </p:ext>
            </p:extLst>
          </p:nvPr>
        </p:nvGraphicFramePr>
        <p:xfrm>
          <a:off x="4335899" y="3285500"/>
          <a:ext cx="54864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C2BEE179-5732-F44B-9FF1-9BA9AB60DD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549106"/>
              </p:ext>
            </p:extLst>
          </p:nvPr>
        </p:nvGraphicFramePr>
        <p:xfrm>
          <a:off x="4331293" y="4982615"/>
          <a:ext cx="54864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992EE8DD-2170-A441-8BB0-D31D03D90B28}"/>
              </a:ext>
            </a:extLst>
          </p:cNvPr>
          <p:cNvSpPr txBox="1"/>
          <p:nvPr/>
        </p:nvSpPr>
        <p:spPr>
          <a:xfrm>
            <a:off x="4359485" y="295868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CDF35C-BC20-2C4D-A0FA-C1EF3AEAE260}"/>
              </a:ext>
            </a:extLst>
          </p:cNvPr>
          <p:cNvSpPr txBox="1"/>
          <p:nvPr/>
        </p:nvSpPr>
        <p:spPr>
          <a:xfrm>
            <a:off x="4359485" y="466574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C5BF78-B04B-E44C-B711-71A3F0CDA477}"/>
              </a:ext>
            </a:extLst>
          </p:cNvPr>
          <p:cNvSpPr txBox="1"/>
          <p:nvPr/>
        </p:nvSpPr>
        <p:spPr>
          <a:xfrm>
            <a:off x="4981655" y="4022747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ijoin(T1.G,T2.G)</a:t>
            </a:r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4575B8D8-BA38-4041-9F08-677703CDD42B}"/>
              </a:ext>
            </a:extLst>
          </p:cNvPr>
          <p:cNvSpPr/>
          <p:nvPr/>
        </p:nvSpPr>
        <p:spPr>
          <a:xfrm>
            <a:off x="5256979" y="438677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A8CD1084-4B50-DA4F-8C50-32FCD05A0A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199456"/>
              </p:ext>
            </p:extLst>
          </p:nvPr>
        </p:nvGraphicFramePr>
        <p:xfrm>
          <a:off x="6706336" y="4107426"/>
          <a:ext cx="182880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45203945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878160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75E97727-D17E-7C46-ADAD-C21FC2B6613A}"/>
              </a:ext>
            </a:extLst>
          </p:cNvPr>
          <p:cNvSpPr txBox="1"/>
          <p:nvPr/>
        </p:nvSpPr>
        <p:spPr>
          <a:xfrm>
            <a:off x="8783386" y="4065972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select(G1, X, Y)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7A4E2713-871D-804D-8A85-718E8D7409AC}"/>
              </a:ext>
            </a:extLst>
          </p:cNvPr>
          <p:cNvSpPr/>
          <p:nvPr/>
        </p:nvSpPr>
        <p:spPr>
          <a:xfrm>
            <a:off x="8837835" y="4451985"/>
            <a:ext cx="1424662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F399C4A8-22E0-744A-BB78-E10025A7E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345847"/>
              </p:ext>
            </p:extLst>
          </p:nvPr>
        </p:nvGraphicFramePr>
        <p:xfrm>
          <a:off x="10466489" y="4107426"/>
          <a:ext cx="137160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878160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8504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1AED0F4C-88F8-8D4A-9F65-5F14D71CB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sz="3200" dirty="0"/>
              <a:t>Managing data with dplyr feels like solving the cube</a:t>
            </a:r>
          </a:p>
        </p:txBody>
      </p:sp>
    </p:spTree>
    <p:extLst>
      <p:ext uri="{BB962C8B-B14F-4D97-AF65-F5344CB8AC3E}">
        <p14:creationId xmlns:p14="http://schemas.microsoft.com/office/powerpoint/2010/main" val="363561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C028AEB-CCF7-DE4D-B811-1B2C33A6398E}"/>
              </a:ext>
            </a:extLst>
          </p:cNvPr>
          <p:cNvSpPr/>
          <p:nvPr/>
        </p:nvSpPr>
        <p:spPr>
          <a:xfrm>
            <a:off x="92296" y="2466181"/>
            <a:ext cx="9458103" cy="35620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7FE0401-8F84-A84C-B3B3-165A4608AC0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473857" y="2928792"/>
              <a:ext cx="1053590" cy="2743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26795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526795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2311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Bad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Avg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Poor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2311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7FE0401-8F84-A84C-B3B3-165A4608AC0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473857" y="2928792"/>
              <a:ext cx="1053590" cy="2743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26795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526795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Bad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Avg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Poor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381" t="-890909" r="-10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2381" t="-890909" r="-23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79CEABF-1722-2041-A950-8565B311852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24942" y="2781726"/>
              <a:ext cx="857926" cy="2871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28963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428963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1742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1742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79CEABF-1722-2041-A950-8565B311852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824942" y="2781726"/>
              <a:ext cx="857926" cy="2871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28963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428963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2903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857" t="-936364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5882" t="-936364" r="-29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3">
                <a:extLst>
                  <a:ext uri="{FF2B5EF4-FFF2-40B4-BE49-F238E27FC236}">
                    <a16:creationId xmlns:a16="http://schemas.microsoft.com/office/drawing/2014/main" id="{F6524DCD-1818-614B-A1E7-5FC85F149B5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87524" y="3593526"/>
              <a:ext cx="2194432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48608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2526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2526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Bad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Avg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Poor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2526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2526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Content Placeholder 3">
                <a:extLst>
                  <a:ext uri="{FF2B5EF4-FFF2-40B4-BE49-F238E27FC236}">
                    <a16:creationId xmlns:a16="http://schemas.microsoft.com/office/drawing/2014/main" id="{F6524DCD-1818-614B-A1E7-5FC85F149B5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87524" y="3593526"/>
              <a:ext cx="2194432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48608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548608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Bad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Avg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Poor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Good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273" t="-300000" r="-2977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04651" t="-300000" r="-2046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00000" t="-300000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306977" t="-300000" r="-23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Content Placeholder 3">
                <a:extLst>
                  <a:ext uri="{FF2B5EF4-FFF2-40B4-BE49-F238E27FC236}">
                    <a16:creationId xmlns:a16="http://schemas.microsoft.com/office/drawing/2014/main" id="{AB6349F6-5A03-A746-86EA-EA86FFE51A6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7733775" y="3607827"/>
              <a:ext cx="1604596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01149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189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189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1894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18947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12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Content Placeholder 3">
                <a:extLst>
                  <a:ext uri="{FF2B5EF4-FFF2-40B4-BE49-F238E27FC236}">
                    <a16:creationId xmlns:a16="http://schemas.microsoft.com/office/drawing/2014/main" id="{AB6349F6-5A03-A746-86EA-EA86FFE51A6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7733775" y="3607827"/>
              <a:ext cx="1604596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01149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401149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274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t="-300000" r="-3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0000" t="-300000" r="-2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0000" t="-300000" r="-1031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300000" t="-300000" r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437ABDFD-415C-0548-A62B-EF5ABF2A358F}"/>
              </a:ext>
            </a:extLst>
          </p:cNvPr>
          <p:cNvGrpSpPr/>
          <p:nvPr/>
        </p:nvGrpSpPr>
        <p:grpSpPr>
          <a:xfrm>
            <a:off x="2468349" y="4021423"/>
            <a:ext cx="917977" cy="708998"/>
            <a:chOff x="2468349" y="4021423"/>
            <a:chExt cx="917977" cy="70899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8BFE5B-8EF0-F247-B072-C4B5E765F450}"/>
                </a:ext>
              </a:extLst>
            </p:cNvPr>
            <p:cNvSpPr txBox="1"/>
            <p:nvPr/>
          </p:nvSpPr>
          <p:spPr>
            <a:xfrm>
              <a:off x="2496034" y="4391867"/>
              <a:ext cx="8579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gather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E6DA7159-8D0D-3642-9C97-625222571768}"/>
                </a:ext>
              </a:extLst>
            </p:cNvPr>
            <p:cNvSpPr/>
            <p:nvPr/>
          </p:nvSpPr>
          <p:spPr>
            <a:xfrm>
              <a:off x="2468349" y="4021423"/>
              <a:ext cx="917977" cy="27896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56FC070-C711-7B4D-86EF-67CCDD5C4C81}"/>
              </a:ext>
            </a:extLst>
          </p:cNvPr>
          <p:cNvGrpSpPr/>
          <p:nvPr/>
        </p:nvGrpSpPr>
        <p:grpSpPr>
          <a:xfrm>
            <a:off x="6734321" y="4021423"/>
            <a:ext cx="917977" cy="725180"/>
            <a:chOff x="6734321" y="4021423"/>
            <a:chExt cx="917977" cy="72518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5D0E0AF-49FA-BC4D-AE51-29ADCEB3D005}"/>
                </a:ext>
              </a:extLst>
            </p:cNvPr>
            <p:cNvSpPr txBox="1"/>
            <p:nvPr/>
          </p:nvSpPr>
          <p:spPr>
            <a:xfrm>
              <a:off x="6764345" y="4408049"/>
              <a:ext cx="8579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spread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AAED8B5B-8D3D-FA42-82CD-6BA0E3AACDB4}"/>
                </a:ext>
              </a:extLst>
            </p:cNvPr>
            <p:cNvSpPr/>
            <p:nvPr/>
          </p:nvSpPr>
          <p:spPr>
            <a:xfrm>
              <a:off x="6734321" y="4021423"/>
              <a:ext cx="917977" cy="27896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AA0450C-F8F0-E749-B10E-99DCF90FB1FA}"/>
              </a:ext>
            </a:extLst>
          </p:cNvPr>
          <p:cNvGrpSpPr/>
          <p:nvPr/>
        </p:nvGrpSpPr>
        <p:grpSpPr>
          <a:xfrm>
            <a:off x="4575725" y="3332988"/>
            <a:ext cx="1197764" cy="967404"/>
            <a:chOff x="4575725" y="3332988"/>
            <a:chExt cx="1197764" cy="96740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B54C7B7-366F-7B4E-9979-761CB4C2E40D}"/>
                </a:ext>
              </a:extLst>
            </p:cNvPr>
            <p:cNvSpPr txBox="1"/>
            <p:nvPr/>
          </p:nvSpPr>
          <p:spPr>
            <a:xfrm>
              <a:off x="4575725" y="3332988"/>
              <a:ext cx="1197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mutate</a:t>
              </a:r>
            </a:p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(recode)</a:t>
              </a:r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3209A4A4-4984-244F-B35C-47DFEB69A328}"/>
                </a:ext>
              </a:extLst>
            </p:cNvPr>
            <p:cNvSpPr/>
            <p:nvPr/>
          </p:nvSpPr>
          <p:spPr>
            <a:xfrm>
              <a:off x="4699478" y="4021423"/>
              <a:ext cx="917977" cy="27896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1AED0F4C-88F8-8D4A-9F65-5F14D71CB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algebra of data management</a:t>
            </a:r>
            <a:endParaRPr lang="en-US" sz="3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DD5740-E3EF-F947-9DA7-1E6D1C3F22FC}"/>
              </a:ext>
            </a:extLst>
          </p:cNvPr>
          <p:cNvSpPr/>
          <p:nvPr/>
        </p:nvSpPr>
        <p:spPr>
          <a:xfrm>
            <a:off x="9670295" y="5425771"/>
            <a:ext cx="299042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Source: </a:t>
            </a:r>
            <a:r>
              <a:rPr lang="en-US" sz="1000" b="1" dirty="0">
                <a:hlinkClick r:id="rId7"/>
              </a:rPr>
              <a:t>https://bit.ly/36XNKs5</a:t>
            </a:r>
            <a:endParaRPr lang="en-US" sz="1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ACF370-FC08-744B-9ECB-444D3F820F31}"/>
              </a:ext>
            </a:extLst>
          </p:cNvPr>
          <p:cNvSpPr txBox="1"/>
          <p:nvPr/>
        </p:nvSpPr>
        <p:spPr>
          <a:xfrm>
            <a:off x="9550399" y="2976480"/>
            <a:ext cx="3583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 removed </a:t>
            </a:r>
          </a:p>
          <a:p>
            <a:r>
              <a:rPr lang="en-US" sz="2800" dirty="0"/>
              <a:t>before posting to GitHub</a:t>
            </a:r>
          </a:p>
        </p:txBody>
      </p:sp>
    </p:spTree>
    <p:extLst>
      <p:ext uri="{BB962C8B-B14F-4D97-AF65-F5344CB8AC3E}">
        <p14:creationId xmlns:p14="http://schemas.microsoft.com/office/powerpoint/2010/main" val="2273377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WSU curriculum uses these data verbs end-to-end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B8E193F-8604-5947-9840-6DB58F9FAAB9}"/>
              </a:ext>
            </a:extLst>
          </p:cNvPr>
          <p:cNvGrpSpPr/>
          <p:nvPr/>
        </p:nvGrpSpPr>
        <p:grpSpPr>
          <a:xfrm>
            <a:off x="2420761" y="3775912"/>
            <a:ext cx="7920566" cy="615908"/>
            <a:chOff x="883334" y="5592234"/>
            <a:chExt cx="7920566" cy="61590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101FA799-41E3-7D43-A565-CF1BE4CF6B84}"/>
                </a:ext>
              </a:extLst>
            </p:cNvPr>
            <p:cNvSpPr/>
            <p:nvPr/>
          </p:nvSpPr>
          <p:spPr>
            <a:xfrm>
              <a:off x="883334" y="5598542"/>
              <a:ext cx="2000952" cy="609600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DSCI 210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6ED6EA7D-1250-4C48-9528-7EC01BB62176}"/>
                </a:ext>
              </a:extLst>
            </p:cNvPr>
            <p:cNvSpPr/>
            <p:nvPr/>
          </p:nvSpPr>
          <p:spPr>
            <a:xfrm>
              <a:off x="3801520" y="5592234"/>
              <a:ext cx="2000952" cy="609600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DSCI 325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DA5783E-86EC-3344-B093-772BBE2F488E}"/>
                </a:ext>
              </a:extLst>
            </p:cNvPr>
            <p:cNvSpPr/>
            <p:nvPr/>
          </p:nvSpPr>
          <p:spPr>
            <a:xfrm>
              <a:off x="6802948" y="5592234"/>
              <a:ext cx="2000952" cy="609600"/>
            </a:xfrm>
            <a:prstGeom prst="roundRect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DSCI 430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56D79CF-1328-8647-95CB-E717106A5499}"/>
                </a:ext>
              </a:extLst>
            </p:cNvPr>
            <p:cNvCxnSpPr>
              <a:stCxn id="6" idx="3"/>
              <a:endCxn id="7" idx="1"/>
            </p:cNvCxnSpPr>
            <p:nvPr/>
          </p:nvCxnSpPr>
          <p:spPr>
            <a:xfrm flipV="1">
              <a:off x="2884286" y="5897034"/>
              <a:ext cx="917234" cy="630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C7ECB66-875A-244A-96C5-FDF52F18ED02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>
              <a:off x="5802472" y="5897034"/>
              <a:ext cx="100047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7739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r>
              <a:rPr lang="en-US" dirty="0"/>
              <a:t>Hands-on, technology agnostic introduction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800FFB-4AA3-E140-9B3F-8DA6F1312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044" y="2187221"/>
            <a:ext cx="4064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8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B3898E7-3077-0C46-AC87-B251A5F7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r>
              <a:rPr lang="en-US" dirty="0"/>
              <a:t>Hands-on, technology agnostic introduction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ADD455-0328-9845-804F-3D2A523333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84650" y="2480470"/>
            <a:ext cx="38227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609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Common language applied to every platform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AB8132-7149-C441-851C-BC70B686E254}"/>
              </a:ext>
            </a:extLst>
          </p:cNvPr>
          <p:cNvGrpSpPr/>
          <p:nvPr/>
        </p:nvGrpSpPr>
        <p:grpSpPr>
          <a:xfrm>
            <a:off x="3801520" y="2994864"/>
            <a:ext cx="4560711" cy="1749778"/>
            <a:chOff x="3059289" y="2844801"/>
            <a:chExt cx="4560711" cy="1749778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14724183-99ED-444F-80BD-14DB0CC21FB7}"/>
                </a:ext>
              </a:extLst>
            </p:cNvPr>
            <p:cNvSpPr/>
            <p:nvPr/>
          </p:nvSpPr>
          <p:spPr>
            <a:xfrm>
              <a:off x="3059289" y="2844801"/>
              <a:ext cx="4560711" cy="174977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39E2F35E-ED18-A140-A73A-B0F379142220}"/>
                </a:ext>
              </a:extLst>
            </p:cNvPr>
            <p:cNvSpPr/>
            <p:nvPr/>
          </p:nvSpPr>
          <p:spPr>
            <a:xfrm>
              <a:off x="3333048" y="2979606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JMP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FC750B05-E20E-5D4F-A476-62372875973E}"/>
                </a:ext>
              </a:extLst>
            </p:cNvPr>
            <p:cNvSpPr/>
            <p:nvPr/>
          </p:nvSpPr>
          <p:spPr>
            <a:xfrm>
              <a:off x="4792141" y="2978945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dplyr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48115B5-0491-9A43-8545-0AFDB4B0704F}"/>
                </a:ext>
              </a:extLst>
            </p:cNvPr>
            <p:cNvSpPr/>
            <p:nvPr/>
          </p:nvSpPr>
          <p:spPr>
            <a:xfrm>
              <a:off x="6255451" y="2999802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SQL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DB54EC5A-6333-ED4C-92FB-288387AAACE4}"/>
                </a:ext>
              </a:extLst>
            </p:cNvPr>
            <p:cNvSpPr/>
            <p:nvPr/>
          </p:nvSpPr>
          <p:spPr>
            <a:xfrm>
              <a:off x="3254019" y="3786431"/>
              <a:ext cx="1523999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pandas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EB6F30E-D275-594D-9FA3-14E0F7B81781}"/>
                </a:ext>
              </a:extLst>
            </p:cNvPr>
            <p:cNvSpPr/>
            <p:nvPr/>
          </p:nvSpPr>
          <p:spPr>
            <a:xfrm>
              <a:off x="4944524" y="3786431"/>
              <a:ext cx="1577619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PySpark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4503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and prepares students for the next platform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AB8132-7149-C441-851C-BC70B686E254}"/>
              </a:ext>
            </a:extLst>
          </p:cNvPr>
          <p:cNvGrpSpPr/>
          <p:nvPr/>
        </p:nvGrpSpPr>
        <p:grpSpPr>
          <a:xfrm>
            <a:off x="3801520" y="2994864"/>
            <a:ext cx="4560711" cy="1749778"/>
            <a:chOff x="3059289" y="2844801"/>
            <a:chExt cx="4560711" cy="1749778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14724183-99ED-444F-80BD-14DB0CC21FB7}"/>
                </a:ext>
              </a:extLst>
            </p:cNvPr>
            <p:cNvSpPr/>
            <p:nvPr/>
          </p:nvSpPr>
          <p:spPr>
            <a:xfrm>
              <a:off x="3059289" y="2844801"/>
              <a:ext cx="4560711" cy="174977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39E2F35E-ED18-A140-A73A-B0F379142220}"/>
                </a:ext>
              </a:extLst>
            </p:cNvPr>
            <p:cNvSpPr/>
            <p:nvPr/>
          </p:nvSpPr>
          <p:spPr>
            <a:xfrm>
              <a:off x="3333048" y="2979606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JMP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FC750B05-E20E-5D4F-A476-62372875973E}"/>
                </a:ext>
              </a:extLst>
            </p:cNvPr>
            <p:cNvSpPr/>
            <p:nvPr/>
          </p:nvSpPr>
          <p:spPr>
            <a:xfrm>
              <a:off x="4792141" y="2978945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dplyr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48115B5-0491-9A43-8545-0AFDB4B0704F}"/>
                </a:ext>
              </a:extLst>
            </p:cNvPr>
            <p:cNvSpPr/>
            <p:nvPr/>
          </p:nvSpPr>
          <p:spPr>
            <a:xfrm>
              <a:off x="6255451" y="2999802"/>
              <a:ext cx="1185334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SQL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DB54EC5A-6333-ED4C-92FB-288387AAACE4}"/>
                </a:ext>
              </a:extLst>
            </p:cNvPr>
            <p:cNvSpPr/>
            <p:nvPr/>
          </p:nvSpPr>
          <p:spPr>
            <a:xfrm>
              <a:off x="3254019" y="3786431"/>
              <a:ext cx="1523999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pandas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EB6F30E-D275-594D-9FA3-14E0F7B81781}"/>
                </a:ext>
              </a:extLst>
            </p:cNvPr>
            <p:cNvSpPr/>
            <p:nvPr/>
          </p:nvSpPr>
          <p:spPr>
            <a:xfrm>
              <a:off x="4944524" y="3786431"/>
              <a:ext cx="1577619" cy="609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PySpark</a:t>
              </a:r>
            </a:p>
          </p:txBody>
        </p:sp>
      </p:grp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23C88EC-6CBA-984B-8527-FFE3DF5059E2}"/>
              </a:ext>
            </a:extLst>
          </p:cNvPr>
          <p:cNvSpPr/>
          <p:nvPr/>
        </p:nvSpPr>
        <p:spPr>
          <a:xfrm>
            <a:off x="7397012" y="3947253"/>
            <a:ext cx="74226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47672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about unstructured data?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1650A99-36F1-8947-92F6-17586B0FBC28}"/>
              </a:ext>
            </a:extLst>
          </p:cNvPr>
          <p:cNvSpPr/>
          <p:nvPr/>
        </p:nvSpPr>
        <p:spPr>
          <a:xfrm>
            <a:off x="1580445" y="3261607"/>
            <a:ext cx="4076698" cy="1897415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Structured</a:t>
            </a:r>
          </a:p>
          <a:p>
            <a:pPr algn="ctr"/>
            <a:endParaRPr lang="en-US" dirty="0"/>
          </a:p>
          <a:p>
            <a:pPr algn="ctr"/>
            <a:r>
              <a:rPr lang="en-US" i="1" dirty="0"/>
              <a:t>Data that can be stored easily in a table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F4102E-1EE7-7244-BDD0-AB96F894F5A8}"/>
              </a:ext>
            </a:extLst>
          </p:cNvPr>
          <p:cNvSpPr/>
          <p:nvPr/>
        </p:nvSpPr>
        <p:spPr>
          <a:xfrm>
            <a:off x="6805791" y="3244673"/>
            <a:ext cx="3708400" cy="19143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Unstructured</a:t>
            </a:r>
          </a:p>
          <a:p>
            <a:pPr algn="ctr"/>
            <a:endParaRPr lang="en-US" dirty="0"/>
          </a:p>
          <a:p>
            <a:pPr algn="ctr"/>
            <a:r>
              <a:rPr lang="en-US" i="1" dirty="0"/>
              <a:t>All other data</a:t>
            </a:r>
          </a:p>
          <a:p>
            <a:pPr algn="ctr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83835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00" y="1120227"/>
            <a:ext cx="2317615" cy="1325563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JSON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2FFE2C-698E-0849-AD24-F6694F4CD53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92" y="2556493"/>
            <a:ext cx="2351433" cy="30670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7D18EE-2754-4945-ABA0-EA16BCBEE533}"/>
              </a:ext>
            </a:extLst>
          </p:cNvPr>
          <p:cNvSpPr txBox="1"/>
          <p:nvPr/>
        </p:nvSpPr>
        <p:spPr>
          <a:xfrm>
            <a:off x="89892" y="5623580"/>
            <a:ext cx="20649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Source: </a:t>
            </a:r>
            <a:r>
              <a:rPr lang="en-US" sz="800" b="1" dirty="0">
                <a:hlinkClick r:id="rId4"/>
              </a:rPr>
              <a:t>https://en.wikipedia.org/wiki/JSON</a:t>
            </a:r>
            <a:endParaRPr lang="en-US" sz="800" b="1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A1245D3-00AD-9443-8766-4F9C9331770C}"/>
              </a:ext>
            </a:extLst>
          </p:cNvPr>
          <p:cNvSpPr txBox="1">
            <a:spLocks/>
          </p:cNvSpPr>
          <p:nvPr/>
        </p:nvSpPr>
        <p:spPr>
          <a:xfrm>
            <a:off x="3343084" y="1120230"/>
            <a:ext cx="19637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Images</a:t>
            </a: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B31DE04F-035E-3D40-A06E-F3B7172EF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3084" y="2556493"/>
            <a:ext cx="1963718" cy="2241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83672A29-5A62-DB4E-B098-2641806E3CBE}"/>
              </a:ext>
            </a:extLst>
          </p:cNvPr>
          <p:cNvSpPr txBox="1">
            <a:spLocks/>
          </p:cNvSpPr>
          <p:nvPr/>
        </p:nvSpPr>
        <p:spPr>
          <a:xfrm>
            <a:off x="6602922" y="1120229"/>
            <a:ext cx="23176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Websites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15F4B1F-E1B7-0A45-92C1-C439428BDF7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2923" y="2511338"/>
            <a:ext cx="2317613" cy="315525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144F21E-3FE4-4E44-8CBD-D6759579169A}"/>
              </a:ext>
            </a:extLst>
          </p:cNvPr>
          <p:cNvSpPr txBox="1"/>
          <p:nvPr/>
        </p:nvSpPr>
        <p:spPr>
          <a:xfrm>
            <a:off x="6523172" y="5732136"/>
            <a:ext cx="26645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Source: </a:t>
            </a:r>
            <a:r>
              <a:rPr lang="en-US" sz="800" b="1" dirty="0">
                <a:hlinkClick r:id="rId7"/>
              </a:rPr>
              <a:t>https://en.wikipedia.org/wiki/Data_management</a:t>
            </a:r>
            <a:endParaRPr lang="en-US" sz="800" b="1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948DF684-35C3-F046-8D6F-8B0603EC34C1}"/>
              </a:ext>
            </a:extLst>
          </p:cNvPr>
          <p:cNvSpPr txBox="1">
            <a:spLocks/>
          </p:cNvSpPr>
          <p:nvPr/>
        </p:nvSpPr>
        <p:spPr>
          <a:xfrm>
            <a:off x="9633577" y="1120228"/>
            <a:ext cx="2412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Text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03050A4-BAE2-CD46-9CEC-D492221A663F}"/>
              </a:ext>
            </a:extLst>
          </p:cNvPr>
          <p:cNvSpPr/>
          <p:nvPr/>
        </p:nvSpPr>
        <p:spPr>
          <a:xfrm>
            <a:off x="9656138" y="2466181"/>
            <a:ext cx="2445970" cy="220653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effectLst/>
              </a:rPr>
              <a:t>You do not like them.</a:t>
            </a:r>
          </a:p>
          <a:p>
            <a:r>
              <a:rPr lang="en-US" dirty="0">
                <a:solidFill>
                  <a:schemeClr val="bg1"/>
                </a:solidFill>
              </a:rPr>
              <a:t>So you say.</a:t>
            </a:r>
          </a:p>
          <a:p>
            <a:r>
              <a:rPr lang="en-US" dirty="0">
                <a:solidFill>
                  <a:schemeClr val="bg1"/>
                </a:solidFill>
              </a:rPr>
              <a:t>Try them!</a:t>
            </a:r>
          </a:p>
          <a:p>
            <a:r>
              <a:rPr lang="en-US" dirty="0">
                <a:solidFill>
                  <a:schemeClr val="bg1"/>
                </a:solidFill>
              </a:rPr>
              <a:t>Try them!</a:t>
            </a:r>
          </a:p>
          <a:p>
            <a:r>
              <a:rPr lang="en-US" dirty="0">
                <a:solidFill>
                  <a:schemeClr val="bg1"/>
                </a:solidFill>
              </a:rPr>
              <a:t>And YOU</a:t>
            </a:r>
          </a:p>
          <a:p>
            <a:r>
              <a:rPr lang="en-US" dirty="0">
                <a:solidFill>
                  <a:schemeClr val="bg1"/>
                </a:solidFill>
              </a:rPr>
              <a:t>May!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A481F6-D2A8-C74A-B8C1-0BC03281FE9C}"/>
              </a:ext>
            </a:extLst>
          </p:cNvPr>
          <p:cNvSpPr txBox="1"/>
          <p:nvPr/>
        </p:nvSpPr>
        <p:spPr>
          <a:xfrm>
            <a:off x="9754844" y="4693109"/>
            <a:ext cx="184858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Source: </a:t>
            </a:r>
            <a:r>
              <a:rPr lang="en-US" sz="800" b="1" i="1" dirty="0"/>
              <a:t>Green Eggs and Ham, </a:t>
            </a:r>
            <a:r>
              <a:rPr lang="en-US" sz="800" b="1" dirty="0"/>
              <a:t>Dr. Seuss</a:t>
            </a:r>
          </a:p>
        </p:txBody>
      </p:sp>
    </p:spTree>
    <p:extLst>
      <p:ext uri="{BB962C8B-B14F-4D97-AF65-F5344CB8AC3E}">
        <p14:creationId xmlns:p14="http://schemas.microsoft.com/office/powerpoint/2010/main" val="330345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r>
              <a:rPr lang="en-US" dirty="0"/>
              <a:t>How do you learn to solve a Rubik's cube?</a:t>
            </a:r>
          </a:p>
        </p:txBody>
      </p:sp>
    </p:spTree>
    <p:extLst>
      <p:ext uri="{BB962C8B-B14F-4D97-AF65-F5344CB8AC3E}">
        <p14:creationId xmlns:p14="http://schemas.microsoft.com/office/powerpoint/2010/main" val="4162541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3335E63-BD3C-C342-8378-2D7DBCD804E9}"/>
              </a:ext>
            </a:extLst>
          </p:cNvPr>
          <p:cNvSpPr/>
          <p:nvPr/>
        </p:nvSpPr>
        <p:spPr>
          <a:xfrm>
            <a:off x="3396919" y="2865898"/>
            <a:ext cx="3226838" cy="335581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  <a:effectLst/>
              </a:rPr>
              <a:t>You do not like them.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So you say.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them!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them!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And YOU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May!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F3A6164-3D09-AC48-9022-81DF06F85D21}"/>
              </a:ext>
            </a:extLst>
          </p:cNvPr>
          <p:cNvSpPr/>
          <p:nvPr/>
        </p:nvSpPr>
        <p:spPr>
          <a:xfrm>
            <a:off x="7431239" y="3429000"/>
            <a:ext cx="739656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text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9908642-FEB2-F548-A01C-A7153C49D702}"/>
              </a:ext>
            </a:extLst>
          </p:cNvPr>
          <p:cNvSpPr/>
          <p:nvPr/>
        </p:nvSpPr>
        <p:spPr>
          <a:xfrm>
            <a:off x="7836965" y="3904602"/>
            <a:ext cx="1292228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paragraphs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17F5FF4-097C-B149-B070-1B1524467988}"/>
              </a:ext>
            </a:extLst>
          </p:cNvPr>
          <p:cNvSpPr/>
          <p:nvPr/>
        </p:nvSpPr>
        <p:spPr>
          <a:xfrm>
            <a:off x="8192666" y="4346445"/>
            <a:ext cx="1198862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sentences</a:t>
            </a:r>
          </a:p>
        </p:txBody>
      </p:sp>
      <p:sp>
        <p:nvSpPr>
          <p:cNvPr id="22" name="Bent Arrow 21">
            <a:extLst>
              <a:ext uri="{FF2B5EF4-FFF2-40B4-BE49-F238E27FC236}">
                <a16:creationId xmlns:a16="http://schemas.microsoft.com/office/drawing/2014/main" id="{0248E36C-460E-DD43-BF89-FE7B094067F5}"/>
              </a:ext>
            </a:extLst>
          </p:cNvPr>
          <p:cNvSpPr/>
          <p:nvPr/>
        </p:nvSpPr>
        <p:spPr>
          <a:xfrm flipV="1">
            <a:off x="7558154" y="3801782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ent Arrow 22">
            <a:extLst>
              <a:ext uri="{FF2B5EF4-FFF2-40B4-BE49-F238E27FC236}">
                <a16:creationId xmlns:a16="http://schemas.microsoft.com/office/drawing/2014/main" id="{E5E70C56-C329-9D4B-9D27-2BC50B104617}"/>
              </a:ext>
            </a:extLst>
          </p:cNvPr>
          <p:cNvSpPr/>
          <p:nvPr/>
        </p:nvSpPr>
        <p:spPr>
          <a:xfrm flipV="1">
            <a:off x="7925951" y="4261339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0D8CB67-991D-5E42-AD59-F42F4ADBCD91}"/>
              </a:ext>
            </a:extLst>
          </p:cNvPr>
          <p:cNvSpPr/>
          <p:nvPr/>
        </p:nvSpPr>
        <p:spPr>
          <a:xfrm>
            <a:off x="8577315" y="4810866"/>
            <a:ext cx="908717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words</a:t>
            </a:r>
          </a:p>
        </p:txBody>
      </p:sp>
      <p:sp>
        <p:nvSpPr>
          <p:cNvPr id="25" name="Bent Arrow 24">
            <a:extLst>
              <a:ext uri="{FF2B5EF4-FFF2-40B4-BE49-F238E27FC236}">
                <a16:creationId xmlns:a16="http://schemas.microsoft.com/office/drawing/2014/main" id="{24C1F2D8-D827-0240-B606-8B5E8B9287F7}"/>
              </a:ext>
            </a:extLst>
          </p:cNvPr>
          <p:cNvSpPr/>
          <p:nvPr/>
        </p:nvSpPr>
        <p:spPr>
          <a:xfrm flipV="1">
            <a:off x="8310600" y="4725760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F25DCD-A496-834D-A636-68D364AF4C2E}"/>
              </a:ext>
            </a:extLst>
          </p:cNvPr>
          <p:cNvSpPr/>
          <p:nvPr/>
        </p:nvSpPr>
        <p:spPr>
          <a:xfrm>
            <a:off x="8965955" y="5277143"/>
            <a:ext cx="1198862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characters</a:t>
            </a:r>
          </a:p>
        </p:txBody>
      </p:sp>
      <p:sp>
        <p:nvSpPr>
          <p:cNvPr id="33" name="Bent Arrow 32">
            <a:extLst>
              <a:ext uri="{FF2B5EF4-FFF2-40B4-BE49-F238E27FC236}">
                <a16:creationId xmlns:a16="http://schemas.microsoft.com/office/drawing/2014/main" id="{F93F0BDF-9B7C-E640-B053-3B0F13874A9D}"/>
              </a:ext>
            </a:extLst>
          </p:cNvPr>
          <p:cNvSpPr/>
          <p:nvPr/>
        </p:nvSpPr>
        <p:spPr>
          <a:xfrm flipV="1">
            <a:off x="8699240" y="5192037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877340A-F83F-474D-A3D9-12D277149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Unstructured data still has structure …</a:t>
            </a:r>
          </a:p>
        </p:txBody>
      </p:sp>
    </p:spTree>
    <p:extLst>
      <p:ext uri="{BB962C8B-B14F-4D97-AF65-F5344CB8AC3E}">
        <p14:creationId xmlns:p14="http://schemas.microsoft.com/office/powerpoint/2010/main" val="23810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2" grpId="0" animBg="1"/>
      <p:bldP spid="3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2FFE2C-698E-0849-AD24-F6694F4CD53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3378" y="3063675"/>
            <a:ext cx="2495550" cy="32550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7D18EE-2754-4945-ABA0-EA16BCBEE533}"/>
              </a:ext>
            </a:extLst>
          </p:cNvPr>
          <p:cNvSpPr txBox="1"/>
          <p:nvPr/>
        </p:nvSpPr>
        <p:spPr>
          <a:xfrm>
            <a:off x="3578658" y="6460901"/>
            <a:ext cx="20649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Source: </a:t>
            </a:r>
            <a:r>
              <a:rPr lang="en-US" sz="800" b="1" dirty="0">
                <a:hlinkClick r:id="rId4"/>
              </a:rPr>
              <a:t>https://en.wikipedia.org/wiki/JSON</a:t>
            </a:r>
            <a:endParaRPr lang="en-US" sz="800" b="1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3FB38C2-AB46-324D-8B26-2E678C907882}"/>
              </a:ext>
            </a:extLst>
          </p:cNvPr>
          <p:cNvSpPr/>
          <p:nvPr/>
        </p:nvSpPr>
        <p:spPr>
          <a:xfrm>
            <a:off x="6464582" y="3598971"/>
            <a:ext cx="834205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0E9FD54-9F18-1245-BEFB-CAF635ED4AFB}"/>
              </a:ext>
            </a:extLst>
          </p:cNvPr>
          <p:cNvSpPr/>
          <p:nvPr/>
        </p:nvSpPr>
        <p:spPr>
          <a:xfrm>
            <a:off x="6881684" y="4170762"/>
            <a:ext cx="664455" cy="21916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22" name="Bent Arrow 21">
            <a:extLst>
              <a:ext uri="{FF2B5EF4-FFF2-40B4-BE49-F238E27FC236}">
                <a16:creationId xmlns:a16="http://schemas.microsoft.com/office/drawing/2014/main" id="{8417C9C4-51ED-754F-A6AC-C2128C2CD597}"/>
              </a:ext>
            </a:extLst>
          </p:cNvPr>
          <p:cNvSpPr/>
          <p:nvPr/>
        </p:nvSpPr>
        <p:spPr>
          <a:xfrm flipV="1">
            <a:off x="6567084" y="3986350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ent Arrow 22">
            <a:extLst>
              <a:ext uri="{FF2B5EF4-FFF2-40B4-BE49-F238E27FC236}">
                <a16:creationId xmlns:a16="http://schemas.microsoft.com/office/drawing/2014/main" id="{1232376F-FCF7-9142-9CF3-D923B290F7E3}"/>
              </a:ext>
            </a:extLst>
          </p:cNvPr>
          <p:cNvSpPr/>
          <p:nvPr/>
        </p:nvSpPr>
        <p:spPr>
          <a:xfrm flipV="1">
            <a:off x="6968967" y="4464758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AFE8D8C-6F5B-6B43-AB48-4B5BAB73403E}"/>
              </a:ext>
            </a:extLst>
          </p:cNvPr>
          <p:cNvSpPr/>
          <p:nvPr/>
        </p:nvSpPr>
        <p:spPr>
          <a:xfrm>
            <a:off x="7266350" y="4624517"/>
            <a:ext cx="664455" cy="23706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JSON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D3CF671-1CC1-2B4D-87CE-300CF8110845}"/>
              </a:ext>
            </a:extLst>
          </p:cNvPr>
          <p:cNvSpPr/>
          <p:nvPr/>
        </p:nvSpPr>
        <p:spPr>
          <a:xfrm>
            <a:off x="7616614" y="4997779"/>
            <a:ext cx="485972" cy="10958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JSON</a:t>
            </a:r>
          </a:p>
        </p:txBody>
      </p:sp>
      <p:sp>
        <p:nvSpPr>
          <p:cNvPr id="27" name="Bent Arrow 26">
            <a:extLst>
              <a:ext uri="{FF2B5EF4-FFF2-40B4-BE49-F238E27FC236}">
                <a16:creationId xmlns:a16="http://schemas.microsoft.com/office/drawing/2014/main" id="{1DB9FC88-640A-C948-8B94-C5BC3110B077}"/>
              </a:ext>
            </a:extLst>
          </p:cNvPr>
          <p:cNvSpPr/>
          <p:nvPr/>
        </p:nvSpPr>
        <p:spPr>
          <a:xfrm flipV="1">
            <a:off x="7400177" y="4942934"/>
            <a:ext cx="179829" cy="16442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ADE6349-3EA9-224E-9ECC-5EB74DF549A8}"/>
              </a:ext>
            </a:extLst>
          </p:cNvPr>
          <p:cNvSpPr/>
          <p:nvPr/>
        </p:nvSpPr>
        <p:spPr>
          <a:xfrm>
            <a:off x="7914213" y="5243560"/>
            <a:ext cx="485972" cy="10958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JSON</a:t>
            </a:r>
          </a:p>
        </p:txBody>
      </p:sp>
      <p:sp>
        <p:nvSpPr>
          <p:cNvPr id="30" name="Bent Arrow 29">
            <a:extLst>
              <a:ext uri="{FF2B5EF4-FFF2-40B4-BE49-F238E27FC236}">
                <a16:creationId xmlns:a16="http://schemas.microsoft.com/office/drawing/2014/main" id="{0E2E034D-31DE-6144-B760-6B9CA6EA305A}"/>
              </a:ext>
            </a:extLst>
          </p:cNvPr>
          <p:cNvSpPr/>
          <p:nvPr/>
        </p:nvSpPr>
        <p:spPr>
          <a:xfrm flipV="1">
            <a:off x="7697776" y="5188715"/>
            <a:ext cx="179829" cy="16442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768F883-A693-BF43-B00D-33895266E4EF}"/>
              </a:ext>
            </a:extLst>
          </p:cNvPr>
          <p:cNvSpPr/>
          <p:nvPr/>
        </p:nvSpPr>
        <p:spPr>
          <a:xfrm>
            <a:off x="8190140" y="5489341"/>
            <a:ext cx="485972" cy="10958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JSON</a:t>
            </a:r>
          </a:p>
        </p:txBody>
      </p:sp>
      <p:sp>
        <p:nvSpPr>
          <p:cNvPr id="41" name="Bent Arrow 40">
            <a:extLst>
              <a:ext uri="{FF2B5EF4-FFF2-40B4-BE49-F238E27FC236}">
                <a16:creationId xmlns:a16="http://schemas.microsoft.com/office/drawing/2014/main" id="{D6737C29-A4B6-F44E-874B-E9220CBF2516}"/>
              </a:ext>
            </a:extLst>
          </p:cNvPr>
          <p:cNvSpPr/>
          <p:nvPr/>
        </p:nvSpPr>
        <p:spPr>
          <a:xfrm flipV="1">
            <a:off x="7973703" y="5434496"/>
            <a:ext cx="179829" cy="16442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DE48714-E414-9947-BB06-739C4E6E6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and some unstructured data is recursive</a:t>
            </a:r>
          </a:p>
        </p:txBody>
      </p:sp>
    </p:spTree>
    <p:extLst>
      <p:ext uri="{BB962C8B-B14F-4D97-AF65-F5344CB8AC3E}">
        <p14:creationId xmlns:p14="http://schemas.microsoft.com/office/powerpoint/2010/main" val="355010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40" grpId="0" animBg="1"/>
      <p:bldP spid="4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Is there a universal vocabulary for unstructured data?</a:t>
            </a:r>
          </a:p>
        </p:txBody>
      </p:sp>
    </p:spTree>
    <p:extLst>
      <p:ext uri="{BB962C8B-B14F-4D97-AF65-F5344CB8AC3E}">
        <p14:creationId xmlns:p14="http://schemas.microsoft.com/office/powerpoint/2010/main" val="2560012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 think the answer starts with </a:t>
            </a:r>
            <a:r>
              <a:rPr lang="en-US" i="1" dirty="0"/>
              <a:t>data origami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C36C8C2C-8230-E44D-BD8E-21DF08BC8579}"/>
              </a:ext>
            </a:extLst>
          </p:cNvPr>
          <p:cNvSpPr/>
          <p:nvPr/>
        </p:nvSpPr>
        <p:spPr>
          <a:xfrm>
            <a:off x="2901244" y="2976033"/>
            <a:ext cx="6389511" cy="25766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Origami Programming</a:t>
            </a:r>
          </a:p>
          <a:p>
            <a:pPr algn="ctr"/>
            <a:endParaRPr lang="en-US" dirty="0"/>
          </a:p>
          <a:p>
            <a:pPr algn="ctr"/>
            <a:r>
              <a:rPr lang="en-US" i="1" dirty="0"/>
              <a:t>“… folds and unfolds are the natural patterns of computation … unfolds generate data structures and folds consume them.”</a:t>
            </a:r>
          </a:p>
          <a:p>
            <a:pPr algn="ctr"/>
            <a:endParaRPr lang="en-US" i="1" dirty="0"/>
          </a:p>
          <a:p>
            <a:pPr algn="ctr"/>
            <a:r>
              <a:rPr lang="en-US" sz="1200" i="1" dirty="0"/>
              <a:t>Origami Programming</a:t>
            </a:r>
            <a:r>
              <a:rPr lang="en-US" sz="1200" dirty="0"/>
              <a:t>,  Jeremy Gibbons</a:t>
            </a:r>
          </a:p>
        </p:txBody>
      </p:sp>
    </p:spTree>
    <p:extLst>
      <p:ext uri="{BB962C8B-B14F-4D97-AF65-F5344CB8AC3E}">
        <p14:creationId xmlns:p14="http://schemas.microsoft.com/office/powerpoint/2010/main" val="1990140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Vertical Scroll 43">
            <a:extLst>
              <a:ext uri="{FF2B5EF4-FFF2-40B4-BE49-F238E27FC236}">
                <a16:creationId xmlns:a16="http://schemas.microsoft.com/office/drawing/2014/main" id="{3526F980-39C4-5F47-82E5-968EE3D01FB0}"/>
              </a:ext>
            </a:extLst>
          </p:cNvPr>
          <p:cNvSpPr/>
          <p:nvPr/>
        </p:nvSpPr>
        <p:spPr>
          <a:xfrm>
            <a:off x="897466" y="2011172"/>
            <a:ext cx="10713156" cy="3062406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Origami Example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Adding commas to a long string of digits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E674A009-858E-8241-9990-71CA737E1102}"/>
              </a:ext>
            </a:extLst>
          </p:cNvPr>
          <p:cNvSpPr/>
          <p:nvPr/>
        </p:nvSpPr>
        <p:spPr>
          <a:xfrm>
            <a:off x="1487467" y="3827809"/>
            <a:ext cx="1182889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1232115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BAC6147D-D19A-3C49-A754-152AD8389D25}"/>
              </a:ext>
            </a:extLst>
          </p:cNvPr>
          <p:cNvSpPr/>
          <p:nvPr/>
        </p:nvSpPr>
        <p:spPr>
          <a:xfrm>
            <a:off x="3012246" y="3739715"/>
            <a:ext cx="1677501" cy="665294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F2811D71-EEA8-3944-90F5-AFB8F5ED157D}"/>
              </a:ext>
            </a:extLst>
          </p:cNvPr>
          <p:cNvCxnSpPr>
            <a:cxnSpLocks/>
            <a:stCxn id="47" idx="3"/>
            <a:endCxn id="51" idx="1"/>
          </p:cNvCxnSpPr>
          <p:nvPr/>
        </p:nvCxnSpPr>
        <p:spPr>
          <a:xfrm>
            <a:off x="2670356" y="4059662"/>
            <a:ext cx="341890" cy="12700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E1162DDD-8543-E447-9C85-5142117AEA6A}"/>
              </a:ext>
            </a:extLst>
          </p:cNvPr>
          <p:cNvSpPr/>
          <p:nvPr/>
        </p:nvSpPr>
        <p:spPr>
          <a:xfrm>
            <a:off x="3094491" y="3827809"/>
            <a:ext cx="746727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1232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0C94C12C-CB71-1348-B53C-04B700D90BE1}"/>
              </a:ext>
            </a:extLst>
          </p:cNvPr>
          <p:cNvSpPr/>
          <p:nvPr/>
        </p:nvSpPr>
        <p:spPr>
          <a:xfrm>
            <a:off x="3877529" y="3827810"/>
            <a:ext cx="701398" cy="4617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115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A95F473F-36FB-1146-A0A4-4F495DED1723}"/>
              </a:ext>
            </a:extLst>
          </p:cNvPr>
          <p:cNvSpPr/>
          <p:nvPr/>
        </p:nvSpPr>
        <p:spPr>
          <a:xfrm>
            <a:off x="7411013" y="3739715"/>
            <a:ext cx="1574600" cy="665294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8C98991-FCC5-7E46-B598-2C7369928E96}"/>
              </a:ext>
            </a:extLst>
          </p:cNvPr>
          <p:cNvSpPr/>
          <p:nvPr/>
        </p:nvSpPr>
        <p:spPr>
          <a:xfrm>
            <a:off x="7447735" y="3832931"/>
            <a:ext cx="322729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3C01EC8-4056-6247-82BD-F02E4262B97F}"/>
              </a:ext>
            </a:extLst>
          </p:cNvPr>
          <p:cNvSpPr/>
          <p:nvPr/>
        </p:nvSpPr>
        <p:spPr>
          <a:xfrm>
            <a:off x="7807932" y="3829751"/>
            <a:ext cx="1132121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232,115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C3840853-31C2-9C48-9533-A24085CA214C}"/>
              </a:ext>
            </a:extLst>
          </p:cNvPr>
          <p:cNvSpPr/>
          <p:nvPr/>
        </p:nvSpPr>
        <p:spPr>
          <a:xfrm>
            <a:off x="4982262" y="3739715"/>
            <a:ext cx="2010062" cy="665294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25445899-34F1-C04A-BFE6-18F73EE25E2E}"/>
              </a:ext>
            </a:extLst>
          </p:cNvPr>
          <p:cNvSpPr/>
          <p:nvPr/>
        </p:nvSpPr>
        <p:spPr>
          <a:xfrm>
            <a:off x="6188251" y="3827810"/>
            <a:ext cx="701398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115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67D6E440-CB0F-0447-9682-397D6A927DAF}"/>
              </a:ext>
            </a:extLst>
          </p:cNvPr>
          <p:cNvSpPr/>
          <p:nvPr/>
        </p:nvSpPr>
        <p:spPr>
          <a:xfrm>
            <a:off x="5107207" y="3829751"/>
            <a:ext cx="322729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9491F8A7-CA4A-3A4D-9CD5-AB1BD6243C2A}"/>
              </a:ext>
            </a:extLst>
          </p:cNvPr>
          <p:cNvSpPr/>
          <p:nvPr/>
        </p:nvSpPr>
        <p:spPr>
          <a:xfrm>
            <a:off x="5463703" y="3829751"/>
            <a:ext cx="701398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232</a:t>
            </a:r>
          </a:p>
        </p:txBody>
      </p: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92FF9E40-A714-FE41-BEA2-938923FED977}"/>
              </a:ext>
            </a:extLst>
          </p:cNvPr>
          <p:cNvCxnSpPr>
            <a:cxnSpLocks/>
            <a:stCxn id="51" idx="3"/>
            <a:endCxn id="61" idx="1"/>
          </p:cNvCxnSpPr>
          <p:nvPr/>
        </p:nvCxnSpPr>
        <p:spPr>
          <a:xfrm>
            <a:off x="4689747" y="4072362"/>
            <a:ext cx="292515" cy="12700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C7EB88A0-A593-D747-8CFB-A54AE2F2C2F2}"/>
              </a:ext>
            </a:extLst>
          </p:cNvPr>
          <p:cNvSpPr/>
          <p:nvPr/>
        </p:nvSpPr>
        <p:spPr>
          <a:xfrm>
            <a:off x="9410927" y="3742336"/>
            <a:ext cx="1574600" cy="665294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5EADB04-FDB5-284C-8066-82FC5734C2C2}"/>
              </a:ext>
            </a:extLst>
          </p:cNvPr>
          <p:cNvSpPr/>
          <p:nvPr/>
        </p:nvSpPr>
        <p:spPr>
          <a:xfrm>
            <a:off x="9503584" y="3832372"/>
            <a:ext cx="1436383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1,232,115</a:t>
            </a:r>
          </a:p>
        </p:txBody>
      </p: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45D0AA0A-ECC9-B64F-A40D-C5743C94F013}"/>
              </a:ext>
            </a:extLst>
          </p:cNvPr>
          <p:cNvCxnSpPr>
            <a:cxnSpLocks/>
            <a:stCxn id="61" idx="3"/>
            <a:endCxn id="52" idx="1"/>
          </p:cNvCxnSpPr>
          <p:nvPr/>
        </p:nvCxnSpPr>
        <p:spPr>
          <a:xfrm>
            <a:off x="6992324" y="4072362"/>
            <a:ext cx="418689" cy="12700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5E6A796C-C864-0747-8508-6EE4A434E21F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8995142" y="4074983"/>
            <a:ext cx="415785" cy="3729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05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111" grpId="0" animBg="1"/>
      <p:bldP spid="114" grpId="0" animBg="1"/>
      <p:bldP spid="52" grpId="0" animBg="1"/>
      <p:bldP spid="55" grpId="0" animBg="1"/>
      <p:bldP spid="57" grpId="0" animBg="1"/>
      <p:bldP spid="61" grpId="0" animBg="1"/>
      <p:bldP spid="63" grpId="0" animBg="1"/>
      <p:bldP spid="65" grpId="0" animBg="1"/>
      <p:bldP spid="66" grpId="0" animBg="1"/>
      <p:bldP spid="69" grpId="0" animBg="1"/>
      <p:bldP spid="7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A1AA002-8C2D-2445-8151-760BC09A096F}"/>
              </a:ext>
            </a:extLst>
          </p:cNvPr>
          <p:cNvSpPr/>
          <p:nvPr/>
        </p:nvSpPr>
        <p:spPr>
          <a:xfrm>
            <a:off x="468490" y="3557705"/>
            <a:ext cx="3364091" cy="10284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+mj-lt"/>
              </a:rPr>
              <a:t>Unfold</a:t>
            </a:r>
            <a:endParaRPr lang="en-US" sz="1400" b="1" dirty="0"/>
          </a:p>
          <a:p>
            <a:pPr algn="ctr"/>
            <a:r>
              <a:rPr lang="en-US" b="1" i="1" dirty="0">
                <a:sym typeface="Wingdings" pitchFamily="2" charset="2"/>
              </a:rPr>
              <a:t>Split</a:t>
            </a:r>
            <a:r>
              <a:rPr lang="en-US" i="1" dirty="0">
                <a:sym typeface="Wingdings" pitchFamily="2" charset="2"/>
              </a:rPr>
              <a:t> a value into nested data structures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FB58DE7-258F-EA4B-99E2-21C53F827619}"/>
              </a:ext>
            </a:extLst>
          </p:cNvPr>
          <p:cNvSpPr/>
          <p:nvPr/>
        </p:nvSpPr>
        <p:spPr>
          <a:xfrm>
            <a:off x="8359419" y="3643053"/>
            <a:ext cx="3364091" cy="9458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+mj-lt"/>
              </a:rPr>
              <a:t>Fold</a:t>
            </a:r>
            <a:endParaRPr lang="en-US" sz="1400" dirty="0"/>
          </a:p>
          <a:p>
            <a:pPr algn="ctr"/>
            <a:r>
              <a:rPr lang="en-US" b="1" i="1" dirty="0"/>
              <a:t>Reduce </a:t>
            </a:r>
            <a:r>
              <a:rPr lang="en-US" i="1" dirty="0"/>
              <a:t>a Data structure </a:t>
            </a:r>
            <a:r>
              <a:rPr lang="en-US" i="1" dirty="0">
                <a:sym typeface="Wingdings" pitchFamily="2" charset="2"/>
              </a:rPr>
              <a:t>to a single value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522F8E-FEFD-A846-8AA0-20618405994F}"/>
              </a:ext>
            </a:extLst>
          </p:cNvPr>
          <p:cNvSpPr/>
          <p:nvPr/>
        </p:nvSpPr>
        <p:spPr>
          <a:xfrm>
            <a:off x="4413954" y="3640227"/>
            <a:ext cx="3364092" cy="9458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+mj-lt"/>
              </a:rPr>
              <a:t>Transform</a:t>
            </a:r>
            <a:endParaRPr lang="en-US" sz="1400" b="1" dirty="0"/>
          </a:p>
          <a:p>
            <a:pPr algn="ctr"/>
            <a:r>
              <a:rPr lang="en-US" b="1" i="1" dirty="0">
                <a:sym typeface="Wingdings" pitchFamily="2" charset="2"/>
              </a:rPr>
              <a:t>Transform</a:t>
            </a:r>
            <a:r>
              <a:rPr lang="en-US" i="1" dirty="0">
                <a:sym typeface="Wingdings" pitchFamily="2" charset="2"/>
              </a:rPr>
              <a:t> the atoms of a nested data structures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2CD9568-B078-2D4B-B74D-F8D02A816A35}"/>
              </a:ext>
            </a:extLst>
          </p:cNvPr>
          <p:cNvSpPr/>
          <p:nvPr/>
        </p:nvSpPr>
        <p:spPr>
          <a:xfrm>
            <a:off x="468489" y="3557705"/>
            <a:ext cx="3364091" cy="102841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+mj-lt"/>
              </a:rPr>
              <a:t>Unfold</a:t>
            </a:r>
            <a:endParaRPr lang="en-US" sz="1400" b="1" dirty="0"/>
          </a:p>
          <a:p>
            <a:pPr algn="ctr"/>
            <a:r>
              <a:rPr lang="en-US" b="1" i="1" dirty="0">
                <a:sym typeface="Wingdings" pitchFamily="2" charset="2"/>
              </a:rPr>
              <a:t>Split</a:t>
            </a:r>
            <a:r>
              <a:rPr lang="en-US" i="1" dirty="0">
                <a:sym typeface="Wingdings" pitchFamily="2" charset="2"/>
              </a:rPr>
              <a:t> a value into nested data structures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1BF0797-121B-0346-B2B1-C74FECA246E3}"/>
              </a:ext>
            </a:extLst>
          </p:cNvPr>
          <p:cNvSpPr/>
          <p:nvPr/>
        </p:nvSpPr>
        <p:spPr>
          <a:xfrm>
            <a:off x="4413952" y="3640227"/>
            <a:ext cx="3364092" cy="945888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+mj-lt"/>
              </a:rPr>
              <a:t>Transform</a:t>
            </a:r>
            <a:endParaRPr lang="en-US" sz="1400" b="1" dirty="0"/>
          </a:p>
          <a:p>
            <a:pPr algn="ctr"/>
            <a:r>
              <a:rPr lang="en-US" b="1" i="1" dirty="0">
                <a:sym typeface="Wingdings" pitchFamily="2" charset="2"/>
              </a:rPr>
              <a:t>Transform</a:t>
            </a:r>
            <a:r>
              <a:rPr lang="en-US" i="1" dirty="0">
                <a:sym typeface="Wingdings" pitchFamily="2" charset="2"/>
              </a:rPr>
              <a:t> the atoms of a nested data structures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97BC3D8-88DE-F54E-8762-6126E3DE1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Understand the moves</a:t>
            </a:r>
          </a:p>
        </p:txBody>
      </p:sp>
    </p:spTree>
    <p:extLst>
      <p:ext uri="{BB962C8B-B14F-4D97-AF65-F5344CB8AC3E}">
        <p14:creationId xmlns:p14="http://schemas.microsoft.com/office/powerpoint/2010/main" val="414486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E674A009-858E-8241-9990-71CA737E1102}"/>
              </a:ext>
            </a:extLst>
          </p:cNvPr>
          <p:cNvSpPr/>
          <p:nvPr/>
        </p:nvSpPr>
        <p:spPr>
          <a:xfrm>
            <a:off x="1510045" y="3997143"/>
            <a:ext cx="1182889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1232115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C3840853-31C2-9C48-9533-A24085CA214C}"/>
              </a:ext>
            </a:extLst>
          </p:cNvPr>
          <p:cNvSpPr/>
          <p:nvPr/>
        </p:nvSpPr>
        <p:spPr>
          <a:xfrm>
            <a:off x="5004840" y="3909049"/>
            <a:ext cx="2010062" cy="6652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25445899-34F1-C04A-BFE6-18F73EE25E2E}"/>
              </a:ext>
            </a:extLst>
          </p:cNvPr>
          <p:cNvSpPr/>
          <p:nvPr/>
        </p:nvSpPr>
        <p:spPr>
          <a:xfrm>
            <a:off x="6210829" y="3997144"/>
            <a:ext cx="701398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115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67D6E440-CB0F-0447-9682-397D6A927DAF}"/>
              </a:ext>
            </a:extLst>
          </p:cNvPr>
          <p:cNvSpPr/>
          <p:nvPr/>
        </p:nvSpPr>
        <p:spPr>
          <a:xfrm>
            <a:off x="5129785" y="3999085"/>
            <a:ext cx="322729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9491F8A7-CA4A-3A4D-9CD5-AB1BD6243C2A}"/>
              </a:ext>
            </a:extLst>
          </p:cNvPr>
          <p:cNvSpPr/>
          <p:nvPr/>
        </p:nvSpPr>
        <p:spPr>
          <a:xfrm>
            <a:off x="5486281" y="3999085"/>
            <a:ext cx="701398" cy="461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232</a:t>
            </a:r>
          </a:p>
        </p:txBody>
      </p: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92FF9E40-A714-FE41-BEA2-938923FED977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2692934" y="4241696"/>
            <a:ext cx="2311906" cy="12700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AB0671A-68AD-F74A-ABB1-821DC5B31F06}"/>
              </a:ext>
            </a:extLst>
          </p:cNvPr>
          <p:cNvSpPr txBox="1"/>
          <p:nvPr/>
        </p:nvSpPr>
        <p:spPr>
          <a:xfrm>
            <a:off x="3348607" y="3850578"/>
            <a:ext cx="829010" cy="369332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chemeClr val="accent2"/>
                </a:solidFill>
              </a:rPr>
              <a:t>Unfold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C7EB88A0-A593-D747-8CFB-A54AE2F2C2F2}"/>
              </a:ext>
            </a:extLst>
          </p:cNvPr>
          <p:cNvSpPr/>
          <p:nvPr/>
        </p:nvSpPr>
        <p:spPr>
          <a:xfrm>
            <a:off x="9433505" y="3911670"/>
            <a:ext cx="1574600" cy="6652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5EADB04-FDB5-284C-8066-82FC5734C2C2}"/>
              </a:ext>
            </a:extLst>
          </p:cNvPr>
          <p:cNvSpPr/>
          <p:nvPr/>
        </p:nvSpPr>
        <p:spPr>
          <a:xfrm>
            <a:off x="9526162" y="4001706"/>
            <a:ext cx="1436383" cy="463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1,232,115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49D62BC-4A9D-0741-8FD3-829D2DA4768A}"/>
              </a:ext>
            </a:extLst>
          </p:cNvPr>
          <p:cNvSpPr txBox="1"/>
          <p:nvPr/>
        </p:nvSpPr>
        <p:spPr>
          <a:xfrm>
            <a:off x="7969031" y="3909049"/>
            <a:ext cx="586764" cy="369332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B0F0"/>
                </a:solidFill>
              </a:rPr>
              <a:t>Fold</a:t>
            </a:r>
          </a:p>
        </p:txBody>
      </p: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5E6A796C-C864-0747-8508-6EE4A434E21F}"/>
              </a:ext>
            </a:extLst>
          </p:cNvPr>
          <p:cNvCxnSpPr>
            <a:cxnSpLocks/>
            <a:stCxn id="61" idx="3"/>
            <a:endCxn id="69" idx="1"/>
          </p:cNvCxnSpPr>
          <p:nvPr/>
        </p:nvCxnSpPr>
        <p:spPr>
          <a:xfrm>
            <a:off x="7014902" y="4241696"/>
            <a:ext cx="2418603" cy="2621"/>
          </a:xfrm>
          <a:prstGeom prst="curvedConnector3">
            <a:avLst>
              <a:gd name="adj1" fmla="val 50000"/>
            </a:avLst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2688F4D5-DF95-9E43-90BC-174E33AA6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Learn combinations of moves</a:t>
            </a:r>
          </a:p>
        </p:txBody>
      </p:sp>
    </p:spTree>
    <p:extLst>
      <p:ext uri="{BB962C8B-B14F-4D97-AF65-F5344CB8AC3E}">
        <p14:creationId xmlns:p14="http://schemas.microsoft.com/office/powerpoint/2010/main" val="2044038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312CBF43-12A9-CC4F-8148-09E9695199C0}"/>
              </a:ext>
            </a:extLst>
          </p:cNvPr>
          <p:cNvSpPr txBox="1">
            <a:spLocks/>
          </p:cNvSpPr>
          <p:nvPr/>
        </p:nvSpPr>
        <p:spPr>
          <a:xfrm>
            <a:off x="1123244" y="11406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Solve!</a:t>
            </a:r>
            <a:endParaRPr lang="en-US" sz="3200" dirty="0"/>
          </a:p>
        </p:txBody>
      </p:sp>
      <p:sp>
        <p:nvSpPr>
          <p:cNvPr id="43" name="Vertical Scroll 42">
            <a:extLst>
              <a:ext uri="{FF2B5EF4-FFF2-40B4-BE49-F238E27FC236}">
                <a16:creationId xmlns:a16="http://schemas.microsoft.com/office/drawing/2014/main" id="{09C01066-A32D-2B45-B364-0BF15F98C1BB}"/>
              </a:ext>
            </a:extLst>
          </p:cNvPr>
          <p:cNvSpPr/>
          <p:nvPr/>
        </p:nvSpPr>
        <p:spPr>
          <a:xfrm>
            <a:off x="4097866" y="3111082"/>
            <a:ext cx="3996267" cy="1870362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chemeClr val="tx1"/>
                </a:solidFill>
                <a:cs typeface="Cavolini" panose="020B0604020202020204" pitchFamily="34" charset="0"/>
              </a:rPr>
              <a:t>Data Origami Workflow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cs typeface="Cavolini" panose="020B0604020202020204" pitchFamily="34" charset="0"/>
              </a:rPr>
              <a:t>Unfold</a:t>
            </a:r>
            <a:r>
              <a:rPr lang="en-US" dirty="0">
                <a:solidFill>
                  <a:schemeClr val="tx1"/>
                </a:solidFill>
                <a:cs typeface="Cavolini" panose="020B0604020202020204" pitchFamily="34" charset="0"/>
              </a:rPr>
              <a:t> into atomic elements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tx1"/>
                </a:solidFill>
                <a:cs typeface="Cavolini" panose="020B0604020202020204" pitchFamily="34" charset="0"/>
              </a:rPr>
              <a:t>Preserve groupings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cs typeface="Cavolini" panose="020B0604020202020204" pitchFamily="34" charset="0"/>
              </a:rPr>
              <a:t>Transform </a:t>
            </a:r>
            <a:r>
              <a:rPr lang="en-US" dirty="0">
                <a:solidFill>
                  <a:schemeClr val="tx1"/>
                </a:solidFill>
                <a:cs typeface="Cavolini" panose="020B0604020202020204" pitchFamily="34" charset="0"/>
              </a:rPr>
              <a:t>atoms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cs typeface="Cavolini" panose="020B0604020202020204" pitchFamily="34" charset="0"/>
              </a:rPr>
              <a:t>Fold</a:t>
            </a:r>
            <a:r>
              <a:rPr lang="en-US" dirty="0">
                <a:solidFill>
                  <a:schemeClr val="tx1"/>
                </a:solidFill>
                <a:cs typeface="Cavolini" panose="020B0604020202020204" pitchFamily="34" charset="0"/>
              </a:rPr>
              <a:t>/Combine elements</a:t>
            </a:r>
          </a:p>
        </p:txBody>
      </p:sp>
    </p:spTree>
    <p:extLst>
      <p:ext uri="{BB962C8B-B14F-4D97-AF65-F5344CB8AC3E}">
        <p14:creationId xmlns:p14="http://schemas.microsoft.com/office/powerpoint/2010/main" val="260200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>
            <a:extLst>
              <a:ext uri="{FF2B5EF4-FFF2-40B4-BE49-F238E27FC236}">
                <a16:creationId xmlns:a16="http://schemas.microsoft.com/office/drawing/2014/main" id="{40D038D5-38E1-AC4D-B808-7B64EC729831}"/>
              </a:ext>
            </a:extLst>
          </p:cNvPr>
          <p:cNvSpPr/>
          <p:nvPr/>
        </p:nvSpPr>
        <p:spPr>
          <a:xfrm>
            <a:off x="4691358" y="3631660"/>
            <a:ext cx="1006763" cy="600364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???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8BC04F9-4203-3242-BAC0-EE539AE4D21A}"/>
              </a:ext>
            </a:extLst>
          </p:cNvPr>
          <p:cNvSpPr/>
          <p:nvPr/>
        </p:nvSpPr>
        <p:spPr>
          <a:xfrm>
            <a:off x="1123243" y="3429000"/>
            <a:ext cx="3226838" cy="111397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effectLst/>
              </a:rPr>
              <a:t>You may like them. </a:t>
            </a:r>
          </a:p>
          <a:p>
            <a:r>
              <a:rPr lang="en-US" dirty="0">
                <a:solidFill>
                  <a:schemeClr val="bg1"/>
                </a:solidFill>
                <a:effectLst/>
              </a:rPr>
              <a:t>You will see. </a:t>
            </a:r>
          </a:p>
          <a:p>
            <a:r>
              <a:rPr lang="en-US" dirty="0">
                <a:solidFill>
                  <a:schemeClr val="bg1"/>
                </a:solidFill>
                <a:effectLst/>
              </a:rPr>
              <a:t>You may like them in a tree!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018D0ED-93F3-1044-B151-F40E21FF7011}"/>
              </a:ext>
            </a:extLst>
          </p:cNvPr>
          <p:cNvSpPr/>
          <p:nvPr/>
        </p:nvSpPr>
        <p:spPr>
          <a:xfrm>
            <a:off x="6111323" y="3633969"/>
            <a:ext cx="712540" cy="617109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4.33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F3E03D-A9AE-2C45-805E-2AA539D769E3}"/>
              </a:ext>
            </a:extLst>
          </p:cNvPr>
          <p:cNvSpPr txBox="1"/>
          <p:nvPr/>
        </p:nvSpPr>
        <p:spPr>
          <a:xfrm>
            <a:off x="1123244" y="4770656"/>
            <a:ext cx="6355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ym typeface="Wingdings" pitchFamily="2" charset="2"/>
              </a:rPr>
              <a:t>Problem: </a:t>
            </a:r>
            <a:r>
              <a:rPr lang="en-US" dirty="0">
                <a:sym typeface="Wingdings" pitchFamily="2" charset="2"/>
              </a:rPr>
              <a:t>Find the average number of words per sentence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12CBF43-12A9-CC4F-8148-09E9695199C0}"/>
              </a:ext>
            </a:extLst>
          </p:cNvPr>
          <p:cNvSpPr txBox="1">
            <a:spLocks/>
          </p:cNvSpPr>
          <p:nvPr/>
        </p:nvSpPr>
        <p:spPr>
          <a:xfrm>
            <a:off x="1123244" y="11406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 – Strategies to solve</a:t>
            </a:r>
            <a:br>
              <a:rPr lang="en-US" dirty="0"/>
            </a:br>
            <a:r>
              <a:rPr lang="en-US" sz="3200" dirty="0"/>
              <a:t>Summary statistics on text</a:t>
            </a:r>
          </a:p>
        </p:txBody>
      </p:sp>
    </p:spTree>
    <p:extLst>
      <p:ext uri="{BB962C8B-B14F-4D97-AF65-F5344CB8AC3E}">
        <p14:creationId xmlns:p14="http://schemas.microsoft.com/office/powerpoint/2010/main" val="32646262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3335E63-BD3C-C342-8378-2D7DBCD804E9}"/>
              </a:ext>
            </a:extLst>
          </p:cNvPr>
          <p:cNvSpPr/>
          <p:nvPr/>
        </p:nvSpPr>
        <p:spPr>
          <a:xfrm>
            <a:off x="3396919" y="2865898"/>
            <a:ext cx="3226838" cy="335581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  <a:effectLst/>
              </a:rPr>
              <a:t>You do not like them.</a:t>
            </a:r>
          </a:p>
          <a:p>
            <a:r>
              <a:rPr lang="en-US" sz="2400" dirty="0">
                <a:solidFill>
                  <a:schemeClr val="bg1"/>
                </a:solidFill>
              </a:rPr>
              <a:t>So you say.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them!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them!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And YOU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May!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F3A6164-3D09-AC48-9022-81DF06F85D21}"/>
              </a:ext>
            </a:extLst>
          </p:cNvPr>
          <p:cNvSpPr/>
          <p:nvPr/>
        </p:nvSpPr>
        <p:spPr>
          <a:xfrm>
            <a:off x="7431239" y="3429000"/>
            <a:ext cx="739656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text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9908642-FEB2-F548-A01C-A7153C49D702}"/>
              </a:ext>
            </a:extLst>
          </p:cNvPr>
          <p:cNvSpPr/>
          <p:nvPr/>
        </p:nvSpPr>
        <p:spPr>
          <a:xfrm>
            <a:off x="7836965" y="3904602"/>
            <a:ext cx="1292228" cy="32737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paragraphs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17F5FF4-097C-B149-B070-1B1524467988}"/>
              </a:ext>
            </a:extLst>
          </p:cNvPr>
          <p:cNvSpPr/>
          <p:nvPr/>
        </p:nvSpPr>
        <p:spPr>
          <a:xfrm>
            <a:off x="8192666" y="4346445"/>
            <a:ext cx="1198862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sentences</a:t>
            </a:r>
          </a:p>
        </p:txBody>
      </p:sp>
      <p:sp>
        <p:nvSpPr>
          <p:cNvPr id="22" name="Bent Arrow 21">
            <a:extLst>
              <a:ext uri="{FF2B5EF4-FFF2-40B4-BE49-F238E27FC236}">
                <a16:creationId xmlns:a16="http://schemas.microsoft.com/office/drawing/2014/main" id="{0248E36C-460E-DD43-BF89-FE7B094067F5}"/>
              </a:ext>
            </a:extLst>
          </p:cNvPr>
          <p:cNvSpPr/>
          <p:nvPr/>
        </p:nvSpPr>
        <p:spPr>
          <a:xfrm flipV="1">
            <a:off x="7558154" y="3779204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ent Arrow 22">
            <a:extLst>
              <a:ext uri="{FF2B5EF4-FFF2-40B4-BE49-F238E27FC236}">
                <a16:creationId xmlns:a16="http://schemas.microsoft.com/office/drawing/2014/main" id="{E5E70C56-C329-9D4B-9D27-2BC50B104617}"/>
              </a:ext>
            </a:extLst>
          </p:cNvPr>
          <p:cNvSpPr/>
          <p:nvPr/>
        </p:nvSpPr>
        <p:spPr>
          <a:xfrm flipV="1">
            <a:off x="7925951" y="4261336"/>
            <a:ext cx="244944" cy="327377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0D8CB67-991D-5E42-AD59-F42F4ADBCD91}"/>
              </a:ext>
            </a:extLst>
          </p:cNvPr>
          <p:cNvSpPr/>
          <p:nvPr/>
        </p:nvSpPr>
        <p:spPr>
          <a:xfrm>
            <a:off x="8577315" y="4810866"/>
            <a:ext cx="908717" cy="32737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words</a:t>
            </a:r>
          </a:p>
        </p:txBody>
      </p:sp>
      <p:sp>
        <p:nvSpPr>
          <p:cNvPr id="25" name="Bent Arrow 24">
            <a:extLst>
              <a:ext uri="{FF2B5EF4-FFF2-40B4-BE49-F238E27FC236}">
                <a16:creationId xmlns:a16="http://schemas.microsoft.com/office/drawing/2014/main" id="{24C1F2D8-D827-0240-B606-8B5E8B9287F7}"/>
              </a:ext>
            </a:extLst>
          </p:cNvPr>
          <p:cNvSpPr/>
          <p:nvPr/>
        </p:nvSpPr>
        <p:spPr>
          <a:xfrm flipV="1">
            <a:off x="8310600" y="4725760"/>
            <a:ext cx="244944" cy="32737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F25DCD-A496-834D-A636-68D364AF4C2E}"/>
              </a:ext>
            </a:extLst>
          </p:cNvPr>
          <p:cNvSpPr/>
          <p:nvPr/>
        </p:nvSpPr>
        <p:spPr>
          <a:xfrm>
            <a:off x="8965955" y="5277143"/>
            <a:ext cx="1198862" cy="32737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characters</a:t>
            </a:r>
          </a:p>
        </p:txBody>
      </p:sp>
      <p:sp>
        <p:nvSpPr>
          <p:cNvPr id="33" name="Bent Arrow 32">
            <a:extLst>
              <a:ext uri="{FF2B5EF4-FFF2-40B4-BE49-F238E27FC236}">
                <a16:creationId xmlns:a16="http://schemas.microsoft.com/office/drawing/2014/main" id="{F93F0BDF-9B7C-E640-B053-3B0F13874A9D}"/>
              </a:ext>
            </a:extLst>
          </p:cNvPr>
          <p:cNvSpPr/>
          <p:nvPr/>
        </p:nvSpPr>
        <p:spPr>
          <a:xfrm flipV="1">
            <a:off x="8699240" y="5192037"/>
            <a:ext cx="244944" cy="327375"/>
          </a:xfrm>
          <a:prstGeom prst="ben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B4EA2D8-91CF-3046-9196-4F01F9948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Unfold based on the levels of abstraction</a:t>
            </a:r>
          </a:p>
        </p:txBody>
      </p:sp>
    </p:spTree>
    <p:extLst>
      <p:ext uri="{BB962C8B-B14F-4D97-AF65-F5344CB8AC3E}">
        <p14:creationId xmlns:p14="http://schemas.microsoft.com/office/powerpoint/2010/main" val="105378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EA16ED-9B54-3043-869E-442CEFD2BAA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9823" y="2615218"/>
            <a:ext cx="3497262" cy="34972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B9F7C0C-84D2-4744-B413-C9E049316E67}"/>
              </a:ext>
            </a:extLst>
          </p:cNvPr>
          <p:cNvSpPr/>
          <p:nvPr/>
        </p:nvSpPr>
        <p:spPr>
          <a:xfrm>
            <a:off x="5153376" y="5774880"/>
            <a:ext cx="321733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Source : </a:t>
            </a:r>
            <a:r>
              <a:rPr lang="en-US" sz="1000" b="1" dirty="0">
                <a:hlinkClick r:id="rId4"/>
              </a:rPr>
              <a:t>https://bit.ly/2z2RyM7</a:t>
            </a:r>
            <a:endParaRPr lang="en-US" sz="1000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7082D7-B492-B344-9ED7-848C04A87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Understand the moves</a:t>
            </a:r>
          </a:p>
        </p:txBody>
      </p:sp>
    </p:spTree>
    <p:extLst>
      <p:ext uri="{BB962C8B-B14F-4D97-AF65-F5344CB8AC3E}">
        <p14:creationId xmlns:p14="http://schemas.microsoft.com/office/powerpoint/2010/main" val="12178869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AB4B52-74AA-8B4D-ADE5-05341879DDA8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5D928E-816A-D247-A352-B2EF1ED607D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8162833-E5C4-624B-8184-C26A5C891263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6DBEF8F-C6CB-CB4A-9890-6A4A07C94FC1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4D59BE2-DF9A-7143-88DB-8C5FAA659C66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B01D0B-A9D2-784F-92C7-B5B3A6D74B5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A5B44FA-896C-8844-8B53-A96B1D98488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Vertical Scroll 186">
            <a:extLst>
              <a:ext uri="{FF2B5EF4-FFF2-40B4-BE49-F238E27FC236}">
                <a16:creationId xmlns:a16="http://schemas.microsoft.com/office/drawing/2014/main" id="{5C4E5A0B-BB64-B94D-AE0A-B447AB43EA04}"/>
              </a:ext>
            </a:extLst>
          </p:cNvPr>
          <p:cNvSpPr/>
          <p:nvPr/>
        </p:nvSpPr>
        <p:spPr>
          <a:xfrm>
            <a:off x="7371772" y="937333"/>
            <a:ext cx="4523513" cy="1870362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The Laws of Data Origami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Unfold</a:t>
            </a: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 into atomic elements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Preserve groupings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Transform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atoms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Fold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/Combine elements</a:t>
            </a:r>
          </a:p>
        </p:txBody>
      </p:sp>
    </p:spTree>
    <p:extLst>
      <p:ext uri="{BB962C8B-B14F-4D97-AF65-F5344CB8AC3E}">
        <p14:creationId xmlns:p14="http://schemas.microsoft.com/office/powerpoint/2010/main" val="23813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CEC65EF9-97E5-0243-9418-A263944EBBA5}"/>
              </a:ext>
            </a:extLst>
          </p:cNvPr>
          <p:cNvSpPr/>
          <p:nvPr/>
        </p:nvSpPr>
        <p:spPr>
          <a:xfrm>
            <a:off x="349083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0E67E43-2E7F-9847-86DA-CF6028D97FDC}"/>
              </a:ext>
            </a:extLst>
          </p:cNvPr>
          <p:cNvSpPr/>
          <p:nvPr/>
        </p:nvSpPr>
        <p:spPr>
          <a:xfrm>
            <a:off x="350939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9B1AA90-A7D2-9E42-8A55-713AFB9707A5}"/>
              </a:ext>
            </a:extLst>
          </p:cNvPr>
          <p:cNvSpPr/>
          <p:nvPr/>
        </p:nvSpPr>
        <p:spPr>
          <a:xfrm>
            <a:off x="349249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AB4B52-74AA-8B4D-ADE5-05341879DDA8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5D928E-816A-D247-A352-B2EF1ED607D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8162833-E5C4-624B-8184-C26A5C891263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6DBEF8F-C6CB-CB4A-9890-6A4A07C94FC1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4E23AE-7C82-EE49-8942-02D5341DBF63}"/>
              </a:ext>
            </a:extLst>
          </p:cNvPr>
          <p:cNvSpPr/>
          <p:nvPr/>
        </p:nvSpPr>
        <p:spPr>
          <a:xfrm>
            <a:off x="3568694" y="1035981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EE49883-0AD1-5B42-8135-20DB132E8312}"/>
              </a:ext>
            </a:extLst>
          </p:cNvPr>
          <p:cNvSpPr/>
          <p:nvPr/>
        </p:nvSpPr>
        <p:spPr>
          <a:xfrm>
            <a:off x="4072873" y="1035981"/>
            <a:ext cx="53109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82C475-285A-9540-ACC3-E1ED7E5F0972}"/>
              </a:ext>
            </a:extLst>
          </p:cNvPr>
          <p:cNvSpPr/>
          <p:nvPr/>
        </p:nvSpPr>
        <p:spPr>
          <a:xfrm>
            <a:off x="3568694" y="1495683"/>
            <a:ext cx="4572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EC6660-F4B5-0C4E-B86A-D25C72D1831E}"/>
              </a:ext>
            </a:extLst>
          </p:cNvPr>
          <p:cNvSpPr/>
          <p:nvPr/>
        </p:nvSpPr>
        <p:spPr>
          <a:xfrm>
            <a:off x="3568694" y="1955385"/>
            <a:ext cx="60267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CCCC665-B355-644E-A1BF-51C48D446A27}"/>
              </a:ext>
            </a:extLst>
          </p:cNvPr>
          <p:cNvSpPr/>
          <p:nvPr/>
        </p:nvSpPr>
        <p:spPr>
          <a:xfrm>
            <a:off x="3614102" y="2760205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5A68B91-5CF8-4B46-9A33-E2674CA952A7}"/>
              </a:ext>
            </a:extLst>
          </p:cNvPr>
          <p:cNvSpPr/>
          <p:nvPr/>
        </p:nvSpPr>
        <p:spPr>
          <a:xfrm>
            <a:off x="4129807" y="2756962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988F64-90DD-C340-B851-CA93C9ED02ED}"/>
              </a:ext>
            </a:extLst>
          </p:cNvPr>
          <p:cNvSpPr/>
          <p:nvPr/>
        </p:nvSpPr>
        <p:spPr>
          <a:xfrm>
            <a:off x="3614102" y="3248284"/>
            <a:ext cx="5157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F9BF810-2BE8-5340-9AAA-1F3CD5EA9A85}"/>
              </a:ext>
            </a:extLst>
          </p:cNvPr>
          <p:cNvSpPr/>
          <p:nvPr/>
        </p:nvSpPr>
        <p:spPr>
          <a:xfrm>
            <a:off x="3567036" y="4065799"/>
            <a:ext cx="45720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86ECE8B-BC74-3D43-B802-D1E4F636536D}"/>
              </a:ext>
            </a:extLst>
          </p:cNvPr>
          <p:cNvSpPr/>
          <p:nvPr/>
        </p:nvSpPr>
        <p:spPr>
          <a:xfrm>
            <a:off x="4083684" y="4065799"/>
            <a:ext cx="49935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8D3456A-658C-1941-B15E-EB2B1441D03C}"/>
              </a:ext>
            </a:extLst>
          </p:cNvPr>
          <p:cNvSpPr/>
          <p:nvPr/>
        </p:nvSpPr>
        <p:spPr>
          <a:xfrm>
            <a:off x="3565481" y="4540801"/>
            <a:ext cx="44219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17A0B02-47B8-A242-A609-D08E9098BC68}"/>
              </a:ext>
            </a:extLst>
          </p:cNvPr>
          <p:cNvSpPr/>
          <p:nvPr/>
        </p:nvSpPr>
        <p:spPr>
          <a:xfrm>
            <a:off x="4064365" y="4542270"/>
            <a:ext cx="561110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D1776A1-E5E4-4C4B-908C-37FB0661490F}"/>
              </a:ext>
            </a:extLst>
          </p:cNvPr>
          <p:cNvSpPr/>
          <p:nvPr/>
        </p:nvSpPr>
        <p:spPr>
          <a:xfrm>
            <a:off x="4066681" y="5015398"/>
            <a:ext cx="33828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D4619AA-A2E1-4348-8C66-963DC3EFDF5D}"/>
              </a:ext>
            </a:extLst>
          </p:cNvPr>
          <p:cNvSpPr/>
          <p:nvPr/>
        </p:nvSpPr>
        <p:spPr>
          <a:xfrm>
            <a:off x="3566060" y="5007179"/>
            <a:ext cx="33828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1856509-5393-9C4D-BDAE-C9B1F5048380}"/>
              </a:ext>
            </a:extLst>
          </p:cNvPr>
          <p:cNvSpPr/>
          <p:nvPr/>
        </p:nvSpPr>
        <p:spPr>
          <a:xfrm>
            <a:off x="3571458" y="5466463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4D59BE2-DF9A-7143-88DB-8C5FAA659C66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B01D0B-A9D2-784F-92C7-B5B3A6D74B5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A5B44FA-896C-8844-8B53-A96B1D98488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1C6013E-3BCA-8843-8218-FBBF344FFBB3}"/>
              </a:ext>
            </a:extLst>
          </p:cNvPr>
          <p:cNvCxnSpPr>
            <a:cxnSpLocks/>
            <a:stCxn id="11" idx="3"/>
            <a:endCxn id="56" idx="1"/>
          </p:cNvCxnSpPr>
          <p:nvPr/>
        </p:nvCxnSpPr>
        <p:spPr>
          <a:xfrm flipV="1">
            <a:off x="2792019" y="1702182"/>
            <a:ext cx="700475" cy="1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FD87D04-B792-F04A-A512-F80BB0B5D2AB}"/>
              </a:ext>
            </a:extLst>
          </p:cNvPr>
          <p:cNvCxnSpPr>
            <a:cxnSpLocks/>
            <a:stCxn id="12" idx="3"/>
            <a:endCxn id="57" idx="1"/>
          </p:cNvCxnSpPr>
          <p:nvPr/>
        </p:nvCxnSpPr>
        <p:spPr>
          <a:xfrm>
            <a:off x="2799006" y="3211340"/>
            <a:ext cx="710393" cy="22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AC5111C-404C-AA40-AAEA-999AE42232DE}"/>
              </a:ext>
            </a:extLst>
          </p:cNvPr>
          <p:cNvCxnSpPr>
            <a:cxnSpLocks/>
            <a:stCxn id="13" idx="3"/>
            <a:endCxn id="58" idx="1"/>
          </p:cNvCxnSpPr>
          <p:nvPr/>
        </p:nvCxnSpPr>
        <p:spPr>
          <a:xfrm flipV="1">
            <a:off x="2824796" y="4996771"/>
            <a:ext cx="666037" cy="15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Vertical Scroll 186">
            <a:extLst>
              <a:ext uri="{FF2B5EF4-FFF2-40B4-BE49-F238E27FC236}">
                <a16:creationId xmlns:a16="http://schemas.microsoft.com/office/drawing/2014/main" id="{5C4E5A0B-BB64-B94D-AE0A-B447AB43EA04}"/>
              </a:ext>
            </a:extLst>
          </p:cNvPr>
          <p:cNvSpPr/>
          <p:nvPr/>
        </p:nvSpPr>
        <p:spPr>
          <a:xfrm>
            <a:off x="7371772" y="937333"/>
            <a:ext cx="4523513" cy="1870362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The Laws of Data Origami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Unfold</a:t>
            </a: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 into atomic elements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Preserve groupings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Transform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atoms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Fold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/Combine elements</a:t>
            </a:r>
          </a:p>
        </p:txBody>
      </p:sp>
    </p:spTree>
    <p:extLst>
      <p:ext uri="{BB962C8B-B14F-4D97-AF65-F5344CB8AC3E}">
        <p14:creationId xmlns:p14="http://schemas.microsoft.com/office/powerpoint/2010/main" val="14807898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CEC65EF9-97E5-0243-9418-A263944EBBA5}"/>
              </a:ext>
            </a:extLst>
          </p:cNvPr>
          <p:cNvSpPr/>
          <p:nvPr/>
        </p:nvSpPr>
        <p:spPr>
          <a:xfrm>
            <a:off x="349083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0E67E43-2E7F-9847-86DA-CF6028D97FDC}"/>
              </a:ext>
            </a:extLst>
          </p:cNvPr>
          <p:cNvSpPr/>
          <p:nvPr/>
        </p:nvSpPr>
        <p:spPr>
          <a:xfrm>
            <a:off x="350939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9B1AA90-A7D2-9E42-8A55-713AFB9707A5}"/>
              </a:ext>
            </a:extLst>
          </p:cNvPr>
          <p:cNvSpPr/>
          <p:nvPr/>
        </p:nvSpPr>
        <p:spPr>
          <a:xfrm>
            <a:off x="349249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AB4B52-74AA-8B4D-ADE5-05341879DDA8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5D928E-816A-D247-A352-B2EF1ED607D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8162833-E5C4-624B-8184-C26A5C891263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6DBEF8F-C6CB-CB4A-9890-6A4A07C94FC1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4E23AE-7C82-EE49-8942-02D5341DBF63}"/>
              </a:ext>
            </a:extLst>
          </p:cNvPr>
          <p:cNvSpPr/>
          <p:nvPr/>
        </p:nvSpPr>
        <p:spPr>
          <a:xfrm>
            <a:off x="3568694" y="1035981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EE49883-0AD1-5B42-8135-20DB132E8312}"/>
              </a:ext>
            </a:extLst>
          </p:cNvPr>
          <p:cNvSpPr/>
          <p:nvPr/>
        </p:nvSpPr>
        <p:spPr>
          <a:xfrm>
            <a:off x="4072873" y="1035981"/>
            <a:ext cx="53109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82C475-285A-9540-ACC3-E1ED7E5F0972}"/>
              </a:ext>
            </a:extLst>
          </p:cNvPr>
          <p:cNvSpPr/>
          <p:nvPr/>
        </p:nvSpPr>
        <p:spPr>
          <a:xfrm>
            <a:off x="3568694" y="1495683"/>
            <a:ext cx="4572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EC6660-F4B5-0C4E-B86A-D25C72D1831E}"/>
              </a:ext>
            </a:extLst>
          </p:cNvPr>
          <p:cNvSpPr/>
          <p:nvPr/>
        </p:nvSpPr>
        <p:spPr>
          <a:xfrm>
            <a:off x="3568694" y="1955385"/>
            <a:ext cx="60267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CCCC665-B355-644E-A1BF-51C48D446A27}"/>
              </a:ext>
            </a:extLst>
          </p:cNvPr>
          <p:cNvSpPr/>
          <p:nvPr/>
        </p:nvSpPr>
        <p:spPr>
          <a:xfrm>
            <a:off x="3614102" y="2760205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5A68B91-5CF8-4B46-9A33-E2674CA952A7}"/>
              </a:ext>
            </a:extLst>
          </p:cNvPr>
          <p:cNvSpPr/>
          <p:nvPr/>
        </p:nvSpPr>
        <p:spPr>
          <a:xfrm>
            <a:off x="4129807" y="2756962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988F64-90DD-C340-B851-CA93C9ED02ED}"/>
              </a:ext>
            </a:extLst>
          </p:cNvPr>
          <p:cNvSpPr/>
          <p:nvPr/>
        </p:nvSpPr>
        <p:spPr>
          <a:xfrm>
            <a:off x="3614102" y="3248284"/>
            <a:ext cx="5157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F9BF810-2BE8-5340-9AAA-1F3CD5EA9A85}"/>
              </a:ext>
            </a:extLst>
          </p:cNvPr>
          <p:cNvSpPr/>
          <p:nvPr/>
        </p:nvSpPr>
        <p:spPr>
          <a:xfrm>
            <a:off x="3567036" y="4065799"/>
            <a:ext cx="45720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86ECE8B-BC74-3D43-B802-D1E4F636536D}"/>
              </a:ext>
            </a:extLst>
          </p:cNvPr>
          <p:cNvSpPr/>
          <p:nvPr/>
        </p:nvSpPr>
        <p:spPr>
          <a:xfrm>
            <a:off x="4083684" y="4065799"/>
            <a:ext cx="49935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8D3456A-658C-1941-B15E-EB2B1441D03C}"/>
              </a:ext>
            </a:extLst>
          </p:cNvPr>
          <p:cNvSpPr/>
          <p:nvPr/>
        </p:nvSpPr>
        <p:spPr>
          <a:xfrm>
            <a:off x="3565481" y="4540801"/>
            <a:ext cx="44219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17A0B02-47B8-A242-A609-D08E9098BC68}"/>
              </a:ext>
            </a:extLst>
          </p:cNvPr>
          <p:cNvSpPr/>
          <p:nvPr/>
        </p:nvSpPr>
        <p:spPr>
          <a:xfrm>
            <a:off x="4064365" y="4542270"/>
            <a:ext cx="561110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D1776A1-E5E4-4C4B-908C-37FB0661490F}"/>
              </a:ext>
            </a:extLst>
          </p:cNvPr>
          <p:cNvSpPr/>
          <p:nvPr/>
        </p:nvSpPr>
        <p:spPr>
          <a:xfrm>
            <a:off x="4066681" y="5015398"/>
            <a:ext cx="33828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D4619AA-A2E1-4348-8C66-963DC3EFDF5D}"/>
              </a:ext>
            </a:extLst>
          </p:cNvPr>
          <p:cNvSpPr/>
          <p:nvPr/>
        </p:nvSpPr>
        <p:spPr>
          <a:xfrm>
            <a:off x="3566060" y="5007179"/>
            <a:ext cx="33828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1856509-5393-9C4D-BDAE-C9B1F5048380}"/>
              </a:ext>
            </a:extLst>
          </p:cNvPr>
          <p:cNvSpPr/>
          <p:nvPr/>
        </p:nvSpPr>
        <p:spPr>
          <a:xfrm>
            <a:off x="3571458" y="5466463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4D59BE2-DF9A-7143-88DB-8C5FAA659C66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B01D0B-A9D2-784F-92C7-B5B3A6D74B5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A5B44FA-896C-8844-8B53-A96B1D98488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1C6013E-3BCA-8843-8218-FBBF344FFBB3}"/>
              </a:ext>
            </a:extLst>
          </p:cNvPr>
          <p:cNvCxnSpPr>
            <a:stCxn id="11" idx="3"/>
            <a:endCxn id="56" idx="1"/>
          </p:cNvCxnSpPr>
          <p:nvPr/>
        </p:nvCxnSpPr>
        <p:spPr>
          <a:xfrm flipV="1">
            <a:off x="2792019" y="1702182"/>
            <a:ext cx="700475" cy="10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FD87D04-B792-F04A-A512-F80BB0B5D2AB}"/>
              </a:ext>
            </a:extLst>
          </p:cNvPr>
          <p:cNvCxnSpPr>
            <a:cxnSpLocks/>
            <a:stCxn id="12" idx="3"/>
            <a:endCxn id="57" idx="1"/>
          </p:cNvCxnSpPr>
          <p:nvPr/>
        </p:nvCxnSpPr>
        <p:spPr>
          <a:xfrm>
            <a:off x="2799006" y="3211340"/>
            <a:ext cx="710393" cy="221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AC5111C-404C-AA40-AAEA-999AE42232DE}"/>
              </a:ext>
            </a:extLst>
          </p:cNvPr>
          <p:cNvCxnSpPr>
            <a:stCxn id="13" idx="3"/>
            <a:endCxn id="58" idx="1"/>
          </p:cNvCxnSpPr>
          <p:nvPr/>
        </p:nvCxnSpPr>
        <p:spPr>
          <a:xfrm flipV="1">
            <a:off x="2824796" y="4996771"/>
            <a:ext cx="666037" cy="153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F54D11D-1CF7-7941-AE89-172C3BB8EF4A}"/>
              </a:ext>
            </a:extLst>
          </p:cNvPr>
          <p:cNvCxnSpPr>
            <a:cxnSpLocks/>
            <a:stCxn id="56" idx="3"/>
            <a:endCxn id="112" idx="1"/>
          </p:cNvCxnSpPr>
          <p:nvPr/>
        </p:nvCxnSpPr>
        <p:spPr>
          <a:xfrm flipV="1">
            <a:off x="4657846" y="1697563"/>
            <a:ext cx="917442" cy="46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4D5C894-073C-A541-88B8-D0C8C22DA4CC}"/>
              </a:ext>
            </a:extLst>
          </p:cNvPr>
          <p:cNvCxnSpPr>
            <a:cxnSpLocks/>
            <a:stCxn id="57" idx="3"/>
            <a:endCxn id="111" idx="1"/>
          </p:cNvCxnSpPr>
          <p:nvPr/>
        </p:nvCxnSpPr>
        <p:spPr>
          <a:xfrm flipV="1">
            <a:off x="4673183" y="3208935"/>
            <a:ext cx="919010" cy="46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A9253C6-2848-9146-A26A-18423B99F0D0}"/>
              </a:ext>
            </a:extLst>
          </p:cNvPr>
          <p:cNvCxnSpPr>
            <a:cxnSpLocks/>
            <a:stCxn id="58" idx="3"/>
            <a:endCxn id="110" idx="1"/>
          </p:cNvCxnSpPr>
          <p:nvPr/>
        </p:nvCxnSpPr>
        <p:spPr>
          <a:xfrm flipV="1">
            <a:off x="4654617" y="4992152"/>
            <a:ext cx="919010" cy="46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F67A0850-19CF-9C43-8E36-D388CD084D5B}"/>
              </a:ext>
            </a:extLst>
          </p:cNvPr>
          <p:cNvSpPr/>
          <p:nvPr/>
        </p:nvSpPr>
        <p:spPr>
          <a:xfrm>
            <a:off x="5573627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55E1E830-B0FF-6D44-B25A-7048E52B7F31}"/>
              </a:ext>
            </a:extLst>
          </p:cNvPr>
          <p:cNvSpPr/>
          <p:nvPr/>
        </p:nvSpPr>
        <p:spPr>
          <a:xfrm>
            <a:off x="5592193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DD78A589-73EF-8E40-B42C-05B255B1DB0A}"/>
              </a:ext>
            </a:extLst>
          </p:cNvPr>
          <p:cNvSpPr/>
          <p:nvPr/>
        </p:nvSpPr>
        <p:spPr>
          <a:xfrm>
            <a:off x="5575288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8D349A-98D9-0D40-A084-1A428B3A2F83}"/>
              </a:ext>
            </a:extLst>
          </p:cNvPr>
          <p:cNvSpPr/>
          <p:nvPr/>
        </p:nvSpPr>
        <p:spPr>
          <a:xfrm>
            <a:off x="5651488" y="1031362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F8D56670-91E3-1643-B365-D78FE50919B1}"/>
              </a:ext>
            </a:extLst>
          </p:cNvPr>
          <p:cNvSpPr/>
          <p:nvPr/>
        </p:nvSpPr>
        <p:spPr>
          <a:xfrm>
            <a:off x="6155667" y="1031362"/>
            <a:ext cx="53109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E6FD4AE8-425D-AD4D-8503-41FEA123F24A}"/>
              </a:ext>
            </a:extLst>
          </p:cNvPr>
          <p:cNvSpPr/>
          <p:nvPr/>
        </p:nvSpPr>
        <p:spPr>
          <a:xfrm>
            <a:off x="5651488" y="1491064"/>
            <a:ext cx="4572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396420B2-8694-FE43-9065-0A3CB8812A08}"/>
              </a:ext>
            </a:extLst>
          </p:cNvPr>
          <p:cNvSpPr/>
          <p:nvPr/>
        </p:nvSpPr>
        <p:spPr>
          <a:xfrm>
            <a:off x="5651488" y="1950766"/>
            <a:ext cx="60267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60B6693F-AB18-4347-AEB1-E031A281D24D}"/>
              </a:ext>
            </a:extLst>
          </p:cNvPr>
          <p:cNvSpPr/>
          <p:nvPr/>
        </p:nvSpPr>
        <p:spPr>
          <a:xfrm>
            <a:off x="5696896" y="2755586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9F41532-4EDF-7344-B7DC-8D3162771827}"/>
              </a:ext>
            </a:extLst>
          </p:cNvPr>
          <p:cNvSpPr/>
          <p:nvPr/>
        </p:nvSpPr>
        <p:spPr>
          <a:xfrm>
            <a:off x="6212601" y="2752343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AA81680B-8B3F-8640-B010-D9CA0886D606}"/>
              </a:ext>
            </a:extLst>
          </p:cNvPr>
          <p:cNvSpPr/>
          <p:nvPr/>
        </p:nvSpPr>
        <p:spPr>
          <a:xfrm>
            <a:off x="5696896" y="3243665"/>
            <a:ext cx="5157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07FFBC14-D5E7-374B-A545-72FF06BE16FE}"/>
              </a:ext>
            </a:extLst>
          </p:cNvPr>
          <p:cNvSpPr/>
          <p:nvPr/>
        </p:nvSpPr>
        <p:spPr>
          <a:xfrm>
            <a:off x="5649830" y="4061180"/>
            <a:ext cx="45720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C2B2B089-73F4-0743-88B5-6434210C6C51}"/>
              </a:ext>
            </a:extLst>
          </p:cNvPr>
          <p:cNvSpPr/>
          <p:nvPr/>
        </p:nvSpPr>
        <p:spPr>
          <a:xfrm>
            <a:off x="6166478" y="4061180"/>
            <a:ext cx="49935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02F9F3AF-2F2B-E242-B757-E3DF8F08CC86}"/>
              </a:ext>
            </a:extLst>
          </p:cNvPr>
          <p:cNvSpPr/>
          <p:nvPr/>
        </p:nvSpPr>
        <p:spPr>
          <a:xfrm>
            <a:off x="5648275" y="4536182"/>
            <a:ext cx="44219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B3B6D68-9019-9F48-93CA-25F250DCDA19}"/>
              </a:ext>
            </a:extLst>
          </p:cNvPr>
          <p:cNvSpPr/>
          <p:nvPr/>
        </p:nvSpPr>
        <p:spPr>
          <a:xfrm>
            <a:off x="6147159" y="4537651"/>
            <a:ext cx="561110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0660344F-9C02-684D-BD0E-B4E4D39DA019}"/>
              </a:ext>
            </a:extLst>
          </p:cNvPr>
          <p:cNvSpPr/>
          <p:nvPr/>
        </p:nvSpPr>
        <p:spPr>
          <a:xfrm>
            <a:off x="6149475" y="5010779"/>
            <a:ext cx="33828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A4CDA68F-56CC-404C-8A88-B60D9CE60577}"/>
              </a:ext>
            </a:extLst>
          </p:cNvPr>
          <p:cNvSpPr/>
          <p:nvPr/>
        </p:nvSpPr>
        <p:spPr>
          <a:xfrm>
            <a:off x="5648854" y="5002560"/>
            <a:ext cx="33828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F7924C7B-99EE-B742-BE58-439C7CB01021}"/>
              </a:ext>
            </a:extLst>
          </p:cNvPr>
          <p:cNvSpPr/>
          <p:nvPr/>
        </p:nvSpPr>
        <p:spPr>
          <a:xfrm>
            <a:off x="5654252" y="5480316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30" name="Vertical Scroll 229">
            <a:extLst>
              <a:ext uri="{FF2B5EF4-FFF2-40B4-BE49-F238E27FC236}">
                <a16:creationId xmlns:a16="http://schemas.microsoft.com/office/drawing/2014/main" id="{72E256FF-43D8-714F-B9D9-2BDD452E59A7}"/>
              </a:ext>
            </a:extLst>
          </p:cNvPr>
          <p:cNvSpPr/>
          <p:nvPr/>
        </p:nvSpPr>
        <p:spPr>
          <a:xfrm>
            <a:off x="7371772" y="937333"/>
            <a:ext cx="4523513" cy="1870362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The Laws of Data Origami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Unfold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 into atomic elements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Preserve groupings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Transform </a:t>
            </a: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atoms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Fold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/Combine elements</a:t>
            </a:r>
          </a:p>
        </p:txBody>
      </p:sp>
    </p:spTree>
    <p:extLst>
      <p:ext uri="{BB962C8B-B14F-4D97-AF65-F5344CB8AC3E}">
        <p14:creationId xmlns:p14="http://schemas.microsoft.com/office/powerpoint/2010/main" val="2733646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CEC65EF9-97E5-0243-9418-A263944EBBA5}"/>
              </a:ext>
            </a:extLst>
          </p:cNvPr>
          <p:cNvSpPr/>
          <p:nvPr/>
        </p:nvSpPr>
        <p:spPr>
          <a:xfrm>
            <a:off x="349083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0E67E43-2E7F-9847-86DA-CF6028D97FDC}"/>
              </a:ext>
            </a:extLst>
          </p:cNvPr>
          <p:cNvSpPr/>
          <p:nvPr/>
        </p:nvSpPr>
        <p:spPr>
          <a:xfrm>
            <a:off x="350939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9B1AA90-A7D2-9E42-8A55-713AFB9707A5}"/>
              </a:ext>
            </a:extLst>
          </p:cNvPr>
          <p:cNvSpPr/>
          <p:nvPr/>
        </p:nvSpPr>
        <p:spPr>
          <a:xfrm>
            <a:off x="349249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AB4B52-74AA-8B4D-ADE5-05341879DDA8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5D928E-816A-D247-A352-B2EF1ED607D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8162833-E5C4-624B-8184-C26A5C891263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6DBEF8F-C6CB-CB4A-9890-6A4A07C94FC1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4E23AE-7C82-EE49-8942-02D5341DBF63}"/>
              </a:ext>
            </a:extLst>
          </p:cNvPr>
          <p:cNvSpPr/>
          <p:nvPr/>
        </p:nvSpPr>
        <p:spPr>
          <a:xfrm>
            <a:off x="3568694" y="1035981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EE49883-0AD1-5B42-8135-20DB132E8312}"/>
              </a:ext>
            </a:extLst>
          </p:cNvPr>
          <p:cNvSpPr/>
          <p:nvPr/>
        </p:nvSpPr>
        <p:spPr>
          <a:xfrm>
            <a:off x="4072873" y="1035981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82C475-285A-9540-ACC3-E1ED7E5F0972}"/>
              </a:ext>
            </a:extLst>
          </p:cNvPr>
          <p:cNvSpPr/>
          <p:nvPr/>
        </p:nvSpPr>
        <p:spPr>
          <a:xfrm>
            <a:off x="3568694" y="1495683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EC6660-F4B5-0C4E-B86A-D25C72D1831E}"/>
              </a:ext>
            </a:extLst>
          </p:cNvPr>
          <p:cNvSpPr/>
          <p:nvPr/>
        </p:nvSpPr>
        <p:spPr>
          <a:xfrm>
            <a:off x="3568694" y="1955385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CCCC665-B355-644E-A1BF-51C48D446A27}"/>
              </a:ext>
            </a:extLst>
          </p:cNvPr>
          <p:cNvSpPr/>
          <p:nvPr/>
        </p:nvSpPr>
        <p:spPr>
          <a:xfrm>
            <a:off x="3614102" y="2760205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5A68B91-5CF8-4B46-9A33-E2674CA952A7}"/>
              </a:ext>
            </a:extLst>
          </p:cNvPr>
          <p:cNvSpPr/>
          <p:nvPr/>
        </p:nvSpPr>
        <p:spPr>
          <a:xfrm>
            <a:off x="4129807" y="27569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988F64-90DD-C340-B851-CA93C9ED02ED}"/>
              </a:ext>
            </a:extLst>
          </p:cNvPr>
          <p:cNvSpPr/>
          <p:nvPr/>
        </p:nvSpPr>
        <p:spPr>
          <a:xfrm>
            <a:off x="3614102" y="3248284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F9BF810-2BE8-5340-9AAA-1F3CD5EA9A85}"/>
              </a:ext>
            </a:extLst>
          </p:cNvPr>
          <p:cNvSpPr/>
          <p:nvPr/>
        </p:nvSpPr>
        <p:spPr>
          <a:xfrm>
            <a:off x="3567036" y="4065799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86ECE8B-BC74-3D43-B802-D1E4F636536D}"/>
              </a:ext>
            </a:extLst>
          </p:cNvPr>
          <p:cNvSpPr/>
          <p:nvPr/>
        </p:nvSpPr>
        <p:spPr>
          <a:xfrm>
            <a:off x="4083684" y="4065799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8D3456A-658C-1941-B15E-EB2B1441D03C}"/>
              </a:ext>
            </a:extLst>
          </p:cNvPr>
          <p:cNvSpPr/>
          <p:nvPr/>
        </p:nvSpPr>
        <p:spPr>
          <a:xfrm>
            <a:off x="3565481" y="4540801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17A0B02-47B8-A242-A609-D08E9098BC68}"/>
              </a:ext>
            </a:extLst>
          </p:cNvPr>
          <p:cNvSpPr/>
          <p:nvPr/>
        </p:nvSpPr>
        <p:spPr>
          <a:xfrm>
            <a:off x="4064365" y="4542270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D1776A1-E5E4-4C4B-908C-37FB0661490F}"/>
              </a:ext>
            </a:extLst>
          </p:cNvPr>
          <p:cNvSpPr/>
          <p:nvPr/>
        </p:nvSpPr>
        <p:spPr>
          <a:xfrm>
            <a:off x="4066681" y="5015398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D4619AA-A2E1-4348-8C66-963DC3EFDF5D}"/>
              </a:ext>
            </a:extLst>
          </p:cNvPr>
          <p:cNvSpPr/>
          <p:nvPr/>
        </p:nvSpPr>
        <p:spPr>
          <a:xfrm>
            <a:off x="3566060" y="5007179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1856509-5393-9C4D-BDAE-C9B1F5048380}"/>
              </a:ext>
            </a:extLst>
          </p:cNvPr>
          <p:cNvSpPr/>
          <p:nvPr/>
        </p:nvSpPr>
        <p:spPr>
          <a:xfrm>
            <a:off x="3571458" y="5466463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4D59BE2-DF9A-7143-88DB-8C5FAA659C66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B01D0B-A9D2-784F-92C7-B5B3A6D74B5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A5B44FA-896C-8844-8B53-A96B1D98488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1C6013E-3BCA-8843-8218-FBBF344FFBB3}"/>
              </a:ext>
            </a:extLst>
          </p:cNvPr>
          <p:cNvCxnSpPr>
            <a:stCxn id="11" idx="3"/>
            <a:endCxn id="56" idx="1"/>
          </p:cNvCxnSpPr>
          <p:nvPr/>
        </p:nvCxnSpPr>
        <p:spPr>
          <a:xfrm flipV="1">
            <a:off x="2792019" y="1702182"/>
            <a:ext cx="700475" cy="10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FD87D04-B792-F04A-A512-F80BB0B5D2AB}"/>
              </a:ext>
            </a:extLst>
          </p:cNvPr>
          <p:cNvCxnSpPr>
            <a:cxnSpLocks/>
            <a:stCxn id="12" idx="3"/>
            <a:endCxn id="57" idx="1"/>
          </p:cNvCxnSpPr>
          <p:nvPr/>
        </p:nvCxnSpPr>
        <p:spPr>
          <a:xfrm>
            <a:off x="2799006" y="3211340"/>
            <a:ext cx="710393" cy="221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AC5111C-404C-AA40-AAEA-999AE42232DE}"/>
              </a:ext>
            </a:extLst>
          </p:cNvPr>
          <p:cNvCxnSpPr>
            <a:stCxn id="13" idx="3"/>
            <a:endCxn id="58" idx="1"/>
          </p:cNvCxnSpPr>
          <p:nvPr/>
        </p:nvCxnSpPr>
        <p:spPr>
          <a:xfrm flipV="1">
            <a:off x="2824796" y="4996771"/>
            <a:ext cx="666037" cy="153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F54D11D-1CF7-7941-AE89-172C3BB8EF4A}"/>
              </a:ext>
            </a:extLst>
          </p:cNvPr>
          <p:cNvCxnSpPr>
            <a:cxnSpLocks/>
            <a:stCxn id="56" idx="3"/>
            <a:endCxn id="112" idx="1"/>
          </p:cNvCxnSpPr>
          <p:nvPr/>
        </p:nvCxnSpPr>
        <p:spPr>
          <a:xfrm flipV="1">
            <a:off x="4657846" y="1697563"/>
            <a:ext cx="917442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4D5C894-073C-A541-88B8-D0C8C22DA4CC}"/>
              </a:ext>
            </a:extLst>
          </p:cNvPr>
          <p:cNvCxnSpPr>
            <a:cxnSpLocks/>
            <a:stCxn id="57" idx="3"/>
            <a:endCxn id="111" idx="1"/>
          </p:cNvCxnSpPr>
          <p:nvPr/>
        </p:nvCxnSpPr>
        <p:spPr>
          <a:xfrm flipV="1">
            <a:off x="4673183" y="3208935"/>
            <a:ext cx="919010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A9253C6-2848-9146-A26A-18423B99F0D0}"/>
              </a:ext>
            </a:extLst>
          </p:cNvPr>
          <p:cNvCxnSpPr>
            <a:cxnSpLocks/>
            <a:stCxn id="58" idx="3"/>
            <a:endCxn id="110" idx="1"/>
          </p:cNvCxnSpPr>
          <p:nvPr/>
        </p:nvCxnSpPr>
        <p:spPr>
          <a:xfrm flipV="1">
            <a:off x="4654617" y="4992152"/>
            <a:ext cx="919010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F67A0850-19CF-9C43-8E36-D388CD084D5B}"/>
              </a:ext>
            </a:extLst>
          </p:cNvPr>
          <p:cNvSpPr/>
          <p:nvPr/>
        </p:nvSpPr>
        <p:spPr>
          <a:xfrm>
            <a:off x="5573627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55E1E830-B0FF-6D44-B25A-7048E52B7F31}"/>
              </a:ext>
            </a:extLst>
          </p:cNvPr>
          <p:cNvSpPr/>
          <p:nvPr/>
        </p:nvSpPr>
        <p:spPr>
          <a:xfrm>
            <a:off x="5592193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DD78A589-73EF-8E40-B42C-05B255B1DB0A}"/>
              </a:ext>
            </a:extLst>
          </p:cNvPr>
          <p:cNvSpPr/>
          <p:nvPr/>
        </p:nvSpPr>
        <p:spPr>
          <a:xfrm>
            <a:off x="5575288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8D349A-98D9-0D40-A084-1A428B3A2F83}"/>
              </a:ext>
            </a:extLst>
          </p:cNvPr>
          <p:cNvSpPr/>
          <p:nvPr/>
        </p:nvSpPr>
        <p:spPr>
          <a:xfrm>
            <a:off x="5651488" y="1031362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F8D56670-91E3-1643-B365-D78FE50919B1}"/>
              </a:ext>
            </a:extLst>
          </p:cNvPr>
          <p:cNvSpPr/>
          <p:nvPr/>
        </p:nvSpPr>
        <p:spPr>
          <a:xfrm>
            <a:off x="6155667" y="1031362"/>
            <a:ext cx="53109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E6FD4AE8-425D-AD4D-8503-41FEA123F24A}"/>
              </a:ext>
            </a:extLst>
          </p:cNvPr>
          <p:cNvSpPr/>
          <p:nvPr/>
        </p:nvSpPr>
        <p:spPr>
          <a:xfrm>
            <a:off x="5651488" y="1491064"/>
            <a:ext cx="4572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396420B2-8694-FE43-9065-0A3CB8812A08}"/>
              </a:ext>
            </a:extLst>
          </p:cNvPr>
          <p:cNvSpPr/>
          <p:nvPr/>
        </p:nvSpPr>
        <p:spPr>
          <a:xfrm>
            <a:off x="5651488" y="1950766"/>
            <a:ext cx="60267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60B6693F-AB18-4347-AEB1-E031A281D24D}"/>
              </a:ext>
            </a:extLst>
          </p:cNvPr>
          <p:cNvSpPr/>
          <p:nvPr/>
        </p:nvSpPr>
        <p:spPr>
          <a:xfrm>
            <a:off x="5696896" y="2755586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9F41532-4EDF-7344-B7DC-8D3162771827}"/>
              </a:ext>
            </a:extLst>
          </p:cNvPr>
          <p:cNvSpPr/>
          <p:nvPr/>
        </p:nvSpPr>
        <p:spPr>
          <a:xfrm>
            <a:off x="6212601" y="2752343"/>
            <a:ext cx="45720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AA81680B-8B3F-8640-B010-D9CA0886D606}"/>
              </a:ext>
            </a:extLst>
          </p:cNvPr>
          <p:cNvSpPr/>
          <p:nvPr/>
        </p:nvSpPr>
        <p:spPr>
          <a:xfrm>
            <a:off x="5696896" y="3243665"/>
            <a:ext cx="51570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07FFBC14-D5E7-374B-A545-72FF06BE16FE}"/>
              </a:ext>
            </a:extLst>
          </p:cNvPr>
          <p:cNvSpPr/>
          <p:nvPr/>
        </p:nvSpPr>
        <p:spPr>
          <a:xfrm>
            <a:off x="5649830" y="4061180"/>
            <a:ext cx="45720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C2B2B089-73F4-0743-88B5-6434210C6C51}"/>
              </a:ext>
            </a:extLst>
          </p:cNvPr>
          <p:cNvSpPr/>
          <p:nvPr/>
        </p:nvSpPr>
        <p:spPr>
          <a:xfrm>
            <a:off x="6166478" y="4061180"/>
            <a:ext cx="49935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02F9F3AF-2F2B-E242-B757-E3DF8F08CC86}"/>
              </a:ext>
            </a:extLst>
          </p:cNvPr>
          <p:cNvSpPr/>
          <p:nvPr/>
        </p:nvSpPr>
        <p:spPr>
          <a:xfrm>
            <a:off x="5648275" y="4536182"/>
            <a:ext cx="442191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B3B6D68-9019-9F48-93CA-25F250DCDA19}"/>
              </a:ext>
            </a:extLst>
          </p:cNvPr>
          <p:cNvSpPr/>
          <p:nvPr/>
        </p:nvSpPr>
        <p:spPr>
          <a:xfrm>
            <a:off x="6147159" y="4537651"/>
            <a:ext cx="561110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0660344F-9C02-684D-BD0E-B4E4D39DA019}"/>
              </a:ext>
            </a:extLst>
          </p:cNvPr>
          <p:cNvSpPr/>
          <p:nvPr/>
        </p:nvSpPr>
        <p:spPr>
          <a:xfrm>
            <a:off x="6149475" y="5010779"/>
            <a:ext cx="338284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A4CDA68F-56CC-404C-8A88-B60D9CE60577}"/>
              </a:ext>
            </a:extLst>
          </p:cNvPr>
          <p:cNvSpPr/>
          <p:nvPr/>
        </p:nvSpPr>
        <p:spPr>
          <a:xfrm>
            <a:off x="5648854" y="5002560"/>
            <a:ext cx="338285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F7924C7B-99EE-B742-BE58-439C7CB01021}"/>
              </a:ext>
            </a:extLst>
          </p:cNvPr>
          <p:cNvSpPr/>
          <p:nvPr/>
        </p:nvSpPr>
        <p:spPr>
          <a:xfrm>
            <a:off x="5654252" y="5480316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8056B39F-5126-6D46-86DA-33DE55EDF14B}"/>
              </a:ext>
            </a:extLst>
          </p:cNvPr>
          <p:cNvSpPr/>
          <p:nvPr/>
        </p:nvSpPr>
        <p:spPr>
          <a:xfrm>
            <a:off x="7706059" y="1491064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9E77193A-A19C-324F-9628-4BAFF4193F4B}"/>
              </a:ext>
            </a:extLst>
          </p:cNvPr>
          <p:cNvSpPr/>
          <p:nvPr/>
        </p:nvSpPr>
        <p:spPr>
          <a:xfrm>
            <a:off x="7706059" y="3000894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247AAC5-97DE-7A47-8DD5-681096D85CEF}"/>
              </a:ext>
            </a:extLst>
          </p:cNvPr>
          <p:cNvSpPr/>
          <p:nvPr/>
        </p:nvSpPr>
        <p:spPr>
          <a:xfrm>
            <a:off x="7713634" y="4784385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BCBA04F-D9A5-2E4F-B03C-6E0A5F8453E6}"/>
              </a:ext>
            </a:extLst>
          </p:cNvPr>
          <p:cNvCxnSpPr>
            <a:cxnSpLocks/>
            <a:stCxn id="112" idx="3"/>
            <a:endCxn id="62" idx="1"/>
          </p:cNvCxnSpPr>
          <p:nvPr/>
        </p:nvCxnSpPr>
        <p:spPr>
          <a:xfrm>
            <a:off x="6740640" y="1697563"/>
            <a:ext cx="965419" cy="29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6275B90-F350-0043-A456-1A61D7345F37}"/>
              </a:ext>
            </a:extLst>
          </p:cNvPr>
          <p:cNvCxnSpPr>
            <a:cxnSpLocks/>
            <a:stCxn id="111" idx="3"/>
            <a:endCxn id="63" idx="1"/>
          </p:cNvCxnSpPr>
          <p:nvPr/>
        </p:nvCxnSpPr>
        <p:spPr>
          <a:xfrm>
            <a:off x="6755977" y="3208935"/>
            <a:ext cx="950082" cy="14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F0967AC-1270-AD43-9DB6-C420FEB5F741}"/>
              </a:ext>
            </a:extLst>
          </p:cNvPr>
          <p:cNvCxnSpPr>
            <a:cxnSpLocks/>
            <a:stCxn id="110" idx="3"/>
            <a:endCxn id="65" idx="1"/>
          </p:cNvCxnSpPr>
          <p:nvPr/>
        </p:nvCxnSpPr>
        <p:spPr>
          <a:xfrm>
            <a:off x="6737411" y="4992152"/>
            <a:ext cx="976223" cy="16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Vertical Scroll 80">
            <a:extLst>
              <a:ext uri="{FF2B5EF4-FFF2-40B4-BE49-F238E27FC236}">
                <a16:creationId xmlns:a16="http://schemas.microsoft.com/office/drawing/2014/main" id="{7492F1D1-4231-D942-9D40-51F7FB7110C5}"/>
              </a:ext>
            </a:extLst>
          </p:cNvPr>
          <p:cNvSpPr/>
          <p:nvPr/>
        </p:nvSpPr>
        <p:spPr>
          <a:xfrm>
            <a:off x="8218311" y="185553"/>
            <a:ext cx="3905929" cy="1870362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The Laws of Data Origami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Unfold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 into atomic elements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Preserve groupings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Transform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atoms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Fold</a:t>
            </a: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/Combine elements</a:t>
            </a:r>
          </a:p>
        </p:txBody>
      </p:sp>
    </p:spTree>
    <p:extLst>
      <p:ext uri="{BB962C8B-B14F-4D97-AF65-F5344CB8AC3E}">
        <p14:creationId xmlns:p14="http://schemas.microsoft.com/office/powerpoint/2010/main" val="26438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CEC65EF9-97E5-0243-9418-A263944EBBA5}"/>
              </a:ext>
            </a:extLst>
          </p:cNvPr>
          <p:cNvSpPr/>
          <p:nvPr/>
        </p:nvSpPr>
        <p:spPr>
          <a:xfrm>
            <a:off x="349083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0E67E43-2E7F-9847-86DA-CF6028D97FDC}"/>
              </a:ext>
            </a:extLst>
          </p:cNvPr>
          <p:cNvSpPr/>
          <p:nvPr/>
        </p:nvSpPr>
        <p:spPr>
          <a:xfrm>
            <a:off x="350939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9B1AA90-A7D2-9E42-8A55-713AFB9707A5}"/>
              </a:ext>
            </a:extLst>
          </p:cNvPr>
          <p:cNvSpPr/>
          <p:nvPr/>
        </p:nvSpPr>
        <p:spPr>
          <a:xfrm>
            <a:off x="349249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AB4B52-74AA-8B4D-ADE5-05341879DDA8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95D928E-816A-D247-A352-B2EF1ED607D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8162833-E5C4-624B-8184-C26A5C891263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6DBEF8F-C6CB-CB4A-9890-6A4A07C94FC1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4E23AE-7C82-EE49-8942-02D5341DBF63}"/>
              </a:ext>
            </a:extLst>
          </p:cNvPr>
          <p:cNvSpPr/>
          <p:nvPr/>
        </p:nvSpPr>
        <p:spPr>
          <a:xfrm>
            <a:off x="3568694" y="1035981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EE49883-0AD1-5B42-8135-20DB132E8312}"/>
              </a:ext>
            </a:extLst>
          </p:cNvPr>
          <p:cNvSpPr/>
          <p:nvPr/>
        </p:nvSpPr>
        <p:spPr>
          <a:xfrm>
            <a:off x="4072873" y="1035981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82C475-285A-9540-ACC3-E1ED7E5F0972}"/>
              </a:ext>
            </a:extLst>
          </p:cNvPr>
          <p:cNvSpPr/>
          <p:nvPr/>
        </p:nvSpPr>
        <p:spPr>
          <a:xfrm>
            <a:off x="3568694" y="1495683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EC6660-F4B5-0C4E-B86A-D25C72D1831E}"/>
              </a:ext>
            </a:extLst>
          </p:cNvPr>
          <p:cNvSpPr/>
          <p:nvPr/>
        </p:nvSpPr>
        <p:spPr>
          <a:xfrm>
            <a:off x="3568694" y="1955385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CCCC665-B355-644E-A1BF-51C48D446A27}"/>
              </a:ext>
            </a:extLst>
          </p:cNvPr>
          <p:cNvSpPr/>
          <p:nvPr/>
        </p:nvSpPr>
        <p:spPr>
          <a:xfrm>
            <a:off x="3614102" y="2760205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5A68B91-5CF8-4B46-9A33-E2674CA952A7}"/>
              </a:ext>
            </a:extLst>
          </p:cNvPr>
          <p:cNvSpPr/>
          <p:nvPr/>
        </p:nvSpPr>
        <p:spPr>
          <a:xfrm>
            <a:off x="4129807" y="27569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B988F64-90DD-C340-B851-CA93C9ED02ED}"/>
              </a:ext>
            </a:extLst>
          </p:cNvPr>
          <p:cNvSpPr/>
          <p:nvPr/>
        </p:nvSpPr>
        <p:spPr>
          <a:xfrm>
            <a:off x="3614102" y="3248284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F9BF810-2BE8-5340-9AAA-1F3CD5EA9A85}"/>
              </a:ext>
            </a:extLst>
          </p:cNvPr>
          <p:cNvSpPr/>
          <p:nvPr/>
        </p:nvSpPr>
        <p:spPr>
          <a:xfrm>
            <a:off x="3567036" y="4065799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86ECE8B-BC74-3D43-B802-D1E4F636536D}"/>
              </a:ext>
            </a:extLst>
          </p:cNvPr>
          <p:cNvSpPr/>
          <p:nvPr/>
        </p:nvSpPr>
        <p:spPr>
          <a:xfrm>
            <a:off x="4083684" y="4065799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8D3456A-658C-1941-B15E-EB2B1441D03C}"/>
              </a:ext>
            </a:extLst>
          </p:cNvPr>
          <p:cNvSpPr/>
          <p:nvPr/>
        </p:nvSpPr>
        <p:spPr>
          <a:xfrm>
            <a:off x="3565481" y="4540801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17A0B02-47B8-A242-A609-D08E9098BC68}"/>
              </a:ext>
            </a:extLst>
          </p:cNvPr>
          <p:cNvSpPr/>
          <p:nvPr/>
        </p:nvSpPr>
        <p:spPr>
          <a:xfrm>
            <a:off x="4064365" y="4542270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D1776A1-E5E4-4C4B-908C-37FB0661490F}"/>
              </a:ext>
            </a:extLst>
          </p:cNvPr>
          <p:cNvSpPr/>
          <p:nvPr/>
        </p:nvSpPr>
        <p:spPr>
          <a:xfrm>
            <a:off x="4066681" y="5015398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D4619AA-A2E1-4348-8C66-963DC3EFDF5D}"/>
              </a:ext>
            </a:extLst>
          </p:cNvPr>
          <p:cNvSpPr/>
          <p:nvPr/>
        </p:nvSpPr>
        <p:spPr>
          <a:xfrm>
            <a:off x="3566060" y="5007179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1856509-5393-9C4D-BDAE-C9B1F5048380}"/>
              </a:ext>
            </a:extLst>
          </p:cNvPr>
          <p:cNvSpPr/>
          <p:nvPr/>
        </p:nvSpPr>
        <p:spPr>
          <a:xfrm>
            <a:off x="3571458" y="5466463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4D59BE2-DF9A-7143-88DB-8C5FAA659C66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B01D0B-A9D2-784F-92C7-B5B3A6D74B57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A5B44FA-896C-8844-8B53-A96B1D98488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1C6013E-3BCA-8843-8218-FBBF344FFBB3}"/>
              </a:ext>
            </a:extLst>
          </p:cNvPr>
          <p:cNvCxnSpPr>
            <a:stCxn id="11" idx="3"/>
            <a:endCxn id="56" idx="1"/>
          </p:cNvCxnSpPr>
          <p:nvPr/>
        </p:nvCxnSpPr>
        <p:spPr>
          <a:xfrm flipV="1">
            <a:off x="2792019" y="1702182"/>
            <a:ext cx="700475" cy="10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FD87D04-B792-F04A-A512-F80BB0B5D2AB}"/>
              </a:ext>
            </a:extLst>
          </p:cNvPr>
          <p:cNvCxnSpPr>
            <a:cxnSpLocks/>
            <a:stCxn id="12" idx="3"/>
            <a:endCxn id="57" idx="1"/>
          </p:cNvCxnSpPr>
          <p:nvPr/>
        </p:nvCxnSpPr>
        <p:spPr>
          <a:xfrm>
            <a:off x="2799006" y="3211340"/>
            <a:ext cx="710393" cy="221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AC5111C-404C-AA40-AAEA-999AE42232DE}"/>
              </a:ext>
            </a:extLst>
          </p:cNvPr>
          <p:cNvCxnSpPr>
            <a:stCxn id="13" idx="3"/>
            <a:endCxn id="58" idx="1"/>
          </p:cNvCxnSpPr>
          <p:nvPr/>
        </p:nvCxnSpPr>
        <p:spPr>
          <a:xfrm flipV="1">
            <a:off x="2824796" y="4996771"/>
            <a:ext cx="666037" cy="153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F54D11D-1CF7-7941-AE89-172C3BB8EF4A}"/>
              </a:ext>
            </a:extLst>
          </p:cNvPr>
          <p:cNvCxnSpPr>
            <a:cxnSpLocks/>
            <a:stCxn id="56" idx="3"/>
            <a:endCxn id="112" idx="1"/>
          </p:cNvCxnSpPr>
          <p:nvPr/>
        </p:nvCxnSpPr>
        <p:spPr>
          <a:xfrm flipV="1">
            <a:off x="4657846" y="1697563"/>
            <a:ext cx="917442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4D5C894-073C-A541-88B8-D0C8C22DA4CC}"/>
              </a:ext>
            </a:extLst>
          </p:cNvPr>
          <p:cNvCxnSpPr>
            <a:cxnSpLocks/>
            <a:stCxn id="57" idx="3"/>
            <a:endCxn id="111" idx="1"/>
          </p:cNvCxnSpPr>
          <p:nvPr/>
        </p:nvCxnSpPr>
        <p:spPr>
          <a:xfrm flipV="1">
            <a:off x="4673183" y="3208935"/>
            <a:ext cx="919010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A9253C6-2848-9146-A26A-18423B99F0D0}"/>
              </a:ext>
            </a:extLst>
          </p:cNvPr>
          <p:cNvCxnSpPr>
            <a:cxnSpLocks/>
            <a:stCxn id="58" idx="3"/>
            <a:endCxn id="110" idx="1"/>
          </p:cNvCxnSpPr>
          <p:nvPr/>
        </p:nvCxnSpPr>
        <p:spPr>
          <a:xfrm flipV="1">
            <a:off x="4654617" y="4992152"/>
            <a:ext cx="919010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F67A0850-19CF-9C43-8E36-D388CD084D5B}"/>
              </a:ext>
            </a:extLst>
          </p:cNvPr>
          <p:cNvSpPr/>
          <p:nvPr/>
        </p:nvSpPr>
        <p:spPr>
          <a:xfrm>
            <a:off x="5573627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55E1E830-B0FF-6D44-B25A-7048E52B7F31}"/>
              </a:ext>
            </a:extLst>
          </p:cNvPr>
          <p:cNvSpPr/>
          <p:nvPr/>
        </p:nvSpPr>
        <p:spPr>
          <a:xfrm>
            <a:off x="5592193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DD78A589-73EF-8E40-B42C-05B255B1DB0A}"/>
              </a:ext>
            </a:extLst>
          </p:cNvPr>
          <p:cNvSpPr/>
          <p:nvPr/>
        </p:nvSpPr>
        <p:spPr>
          <a:xfrm>
            <a:off x="5575288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8D349A-98D9-0D40-A084-1A428B3A2F83}"/>
              </a:ext>
            </a:extLst>
          </p:cNvPr>
          <p:cNvSpPr/>
          <p:nvPr/>
        </p:nvSpPr>
        <p:spPr>
          <a:xfrm>
            <a:off x="5651488" y="10313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F8D56670-91E3-1643-B365-D78FE50919B1}"/>
              </a:ext>
            </a:extLst>
          </p:cNvPr>
          <p:cNvSpPr/>
          <p:nvPr/>
        </p:nvSpPr>
        <p:spPr>
          <a:xfrm>
            <a:off x="6155667" y="1031362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E6FD4AE8-425D-AD4D-8503-41FEA123F24A}"/>
              </a:ext>
            </a:extLst>
          </p:cNvPr>
          <p:cNvSpPr/>
          <p:nvPr/>
        </p:nvSpPr>
        <p:spPr>
          <a:xfrm>
            <a:off x="5651488" y="1491064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396420B2-8694-FE43-9065-0A3CB8812A08}"/>
              </a:ext>
            </a:extLst>
          </p:cNvPr>
          <p:cNvSpPr/>
          <p:nvPr/>
        </p:nvSpPr>
        <p:spPr>
          <a:xfrm>
            <a:off x="5651488" y="1950766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60B6693F-AB18-4347-AEB1-E031A281D24D}"/>
              </a:ext>
            </a:extLst>
          </p:cNvPr>
          <p:cNvSpPr/>
          <p:nvPr/>
        </p:nvSpPr>
        <p:spPr>
          <a:xfrm>
            <a:off x="5696896" y="2755586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9F41532-4EDF-7344-B7DC-8D3162771827}"/>
              </a:ext>
            </a:extLst>
          </p:cNvPr>
          <p:cNvSpPr/>
          <p:nvPr/>
        </p:nvSpPr>
        <p:spPr>
          <a:xfrm>
            <a:off x="6212601" y="2752343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AA81680B-8B3F-8640-B010-D9CA0886D606}"/>
              </a:ext>
            </a:extLst>
          </p:cNvPr>
          <p:cNvSpPr/>
          <p:nvPr/>
        </p:nvSpPr>
        <p:spPr>
          <a:xfrm>
            <a:off x="5696896" y="3243665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07FFBC14-D5E7-374B-A545-72FF06BE16FE}"/>
              </a:ext>
            </a:extLst>
          </p:cNvPr>
          <p:cNvSpPr/>
          <p:nvPr/>
        </p:nvSpPr>
        <p:spPr>
          <a:xfrm>
            <a:off x="5649830" y="4061180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C2B2B089-73F4-0743-88B5-6434210C6C51}"/>
              </a:ext>
            </a:extLst>
          </p:cNvPr>
          <p:cNvSpPr/>
          <p:nvPr/>
        </p:nvSpPr>
        <p:spPr>
          <a:xfrm>
            <a:off x="6166478" y="4061180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02F9F3AF-2F2B-E242-B757-E3DF8F08CC86}"/>
              </a:ext>
            </a:extLst>
          </p:cNvPr>
          <p:cNvSpPr/>
          <p:nvPr/>
        </p:nvSpPr>
        <p:spPr>
          <a:xfrm>
            <a:off x="5648275" y="4536182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B3B6D68-9019-9F48-93CA-25F250DCDA19}"/>
              </a:ext>
            </a:extLst>
          </p:cNvPr>
          <p:cNvSpPr/>
          <p:nvPr/>
        </p:nvSpPr>
        <p:spPr>
          <a:xfrm>
            <a:off x="6147159" y="4537651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0660344F-9C02-684D-BD0E-B4E4D39DA019}"/>
              </a:ext>
            </a:extLst>
          </p:cNvPr>
          <p:cNvSpPr/>
          <p:nvPr/>
        </p:nvSpPr>
        <p:spPr>
          <a:xfrm>
            <a:off x="6149475" y="5010779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A4CDA68F-56CC-404C-8A88-B60D9CE60577}"/>
              </a:ext>
            </a:extLst>
          </p:cNvPr>
          <p:cNvSpPr/>
          <p:nvPr/>
        </p:nvSpPr>
        <p:spPr>
          <a:xfrm>
            <a:off x="5648854" y="5002560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F7924C7B-99EE-B742-BE58-439C7CB01021}"/>
              </a:ext>
            </a:extLst>
          </p:cNvPr>
          <p:cNvSpPr/>
          <p:nvPr/>
        </p:nvSpPr>
        <p:spPr>
          <a:xfrm>
            <a:off x="5654252" y="5480316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8056B39F-5126-6D46-86DA-33DE55EDF14B}"/>
              </a:ext>
            </a:extLst>
          </p:cNvPr>
          <p:cNvSpPr/>
          <p:nvPr/>
        </p:nvSpPr>
        <p:spPr>
          <a:xfrm>
            <a:off x="7706059" y="1491064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9E77193A-A19C-324F-9628-4BAFF4193F4B}"/>
              </a:ext>
            </a:extLst>
          </p:cNvPr>
          <p:cNvSpPr/>
          <p:nvPr/>
        </p:nvSpPr>
        <p:spPr>
          <a:xfrm>
            <a:off x="7706059" y="3000894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247AAC5-97DE-7A47-8DD5-681096D85CEF}"/>
              </a:ext>
            </a:extLst>
          </p:cNvPr>
          <p:cNvSpPr/>
          <p:nvPr/>
        </p:nvSpPr>
        <p:spPr>
          <a:xfrm>
            <a:off x="7713634" y="4784385"/>
            <a:ext cx="377538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5B0AC9FF-E544-A14E-9A77-9C2B6D88652B}"/>
              </a:ext>
            </a:extLst>
          </p:cNvPr>
          <p:cNvSpPr/>
          <p:nvPr/>
        </p:nvSpPr>
        <p:spPr>
          <a:xfrm>
            <a:off x="9032533" y="2998635"/>
            <a:ext cx="813246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(14, 3)</a:t>
            </a:r>
            <a:endParaRPr lang="en-US" sz="1200" dirty="0">
              <a:effectLst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AB7BDEC-36E4-7343-AEC5-9085E6C87531}"/>
              </a:ext>
            </a:extLst>
          </p:cNvPr>
          <p:cNvSpPr/>
          <p:nvPr/>
        </p:nvSpPr>
        <p:spPr>
          <a:xfrm>
            <a:off x="10671638" y="3000894"/>
            <a:ext cx="601493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4.67</a:t>
            </a:r>
            <a:endParaRPr lang="en-US" sz="1200" dirty="0">
              <a:effectLst/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BCBA04F-D9A5-2E4F-B03C-6E0A5F8453E6}"/>
              </a:ext>
            </a:extLst>
          </p:cNvPr>
          <p:cNvCxnSpPr>
            <a:cxnSpLocks/>
            <a:stCxn id="112" idx="3"/>
            <a:endCxn id="62" idx="1"/>
          </p:cNvCxnSpPr>
          <p:nvPr/>
        </p:nvCxnSpPr>
        <p:spPr>
          <a:xfrm>
            <a:off x="6740640" y="1697563"/>
            <a:ext cx="965419" cy="294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6275B90-F350-0043-A456-1A61D7345F37}"/>
              </a:ext>
            </a:extLst>
          </p:cNvPr>
          <p:cNvCxnSpPr>
            <a:cxnSpLocks/>
            <a:stCxn id="111" idx="3"/>
            <a:endCxn id="63" idx="1"/>
          </p:cNvCxnSpPr>
          <p:nvPr/>
        </p:nvCxnSpPr>
        <p:spPr>
          <a:xfrm>
            <a:off x="6755977" y="3208935"/>
            <a:ext cx="950082" cy="140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F0967AC-1270-AD43-9DB6-C420FEB5F741}"/>
              </a:ext>
            </a:extLst>
          </p:cNvPr>
          <p:cNvCxnSpPr>
            <a:cxnSpLocks/>
            <a:stCxn id="110" idx="3"/>
            <a:endCxn id="65" idx="1"/>
          </p:cNvCxnSpPr>
          <p:nvPr/>
        </p:nvCxnSpPr>
        <p:spPr>
          <a:xfrm>
            <a:off x="6737411" y="4992152"/>
            <a:ext cx="976223" cy="168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2D3E9B2-78E1-2447-AE05-3816016FFBF1}"/>
              </a:ext>
            </a:extLst>
          </p:cNvPr>
          <p:cNvCxnSpPr>
            <a:cxnSpLocks/>
            <a:stCxn id="63" idx="3"/>
            <a:endCxn id="66" idx="1"/>
          </p:cNvCxnSpPr>
          <p:nvPr/>
        </p:nvCxnSpPr>
        <p:spPr>
          <a:xfrm flipV="1">
            <a:off x="8083597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4A3C19B6-4AE1-C64B-A8BC-CA477AAF9A41}"/>
              </a:ext>
            </a:extLst>
          </p:cNvPr>
          <p:cNvCxnSpPr>
            <a:cxnSpLocks/>
            <a:stCxn id="62" idx="3"/>
            <a:endCxn id="66" idx="1"/>
          </p:cNvCxnSpPr>
          <p:nvPr/>
        </p:nvCxnSpPr>
        <p:spPr>
          <a:xfrm>
            <a:off x="8083597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4A51715-7B36-ED47-B2C2-3895D3E60A48}"/>
              </a:ext>
            </a:extLst>
          </p:cNvPr>
          <p:cNvCxnSpPr>
            <a:cxnSpLocks/>
            <a:stCxn id="65" idx="3"/>
            <a:endCxn id="66" idx="1"/>
          </p:cNvCxnSpPr>
          <p:nvPr/>
        </p:nvCxnSpPr>
        <p:spPr>
          <a:xfrm flipV="1">
            <a:off x="8091172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5BD03A8-8E7B-564F-8C76-533E1BFCC43D}"/>
              </a:ext>
            </a:extLst>
          </p:cNvPr>
          <p:cNvCxnSpPr>
            <a:cxnSpLocks/>
            <a:stCxn id="66" idx="3"/>
            <a:endCxn id="67" idx="1"/>
          </p:cNvCxnSpPr>
          <p:nvPr/>
        </p:nvCxnSpPr>
        <p:spPr>
          <a:xfrm>
            <a:off x="9845779" y="3208083"/>
            <a:ext cx="825859" cy="22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Vertical Scroll 78">
            <a:extLst>
              <a:ext uri="{FF2B5EF4-FFF2-40B4-BE49-F238E27FC236}">
                <a16:creationId xmlns:a16="http://schemas.microsoft.com/office/drawing/2014/main" id="{57898AF4-4A2D-9F42-BB65-F373CF281212}"/>
              </a:ext>
            </a:extLst>
          </p:cNvPr>
          <p:cNvSpPr/>
          <p:nvPr/>
        </p:nvSpPr>
        <p:spPr>
          <a:xfrm>
            <a:off x="8682268" y="125035"/>
            <a:ext cx="3351572" cy="1468467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Don’t Forget. </a:t>
            </a: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Averaging requires two folds</a:t>
            </a:r>
            <a:endParaRPr lang="en-US" b="1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Total all elements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Count all elements</a:t>
            </a:r>
            <a:endParaRPr lang="en-US" sz="2400" dirty="0">
              <a:solidFill>
                <a:schemeClr val="tx1"/>
              </a:solidFill>
              <a:latin typeface="Cavolini" panose="020B0604020202020204" pitchFamily="34" charset="0"/>
              <a:cs typeface="Cavolini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7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8F90A1FA-9D49-F94E-B9CA-B9F291C61C79}"/>
              </a:ext>
            </a:extLst>
          </p:cNvPr>
          <p:cNvSpPr/>
          <p:nvPr/>
        </p:nvSpPr>
        <p:spPr>
          <a:xfrm>
            <a:off x="7672781" y="1450258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68B5780-AC99-7946-BB43-A77E093D48FE}"/>
              </a:ext>
            </a:extLst>
          </p:cNvPr>
          <p:cNvSpPr/>
          <p:nvPr/>
        </p:nvSpPr>
        <p:spPr>
          <a:xfrm>
            <a:off x="5477369" y="701799"/>
            <a:ext cx="1355974" cy="534818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E36F8C4E-8470-654B-BC0C-83869F83D686}"/>
              </a:ext>
            </a:extLst>
          </p:cNvPr>
          <p:cNvSpPr/>
          <p:nvPr/>
        </p:nvSpPr>
        <p:spPr>
          <a:xfrm>
            <a:off x="1816909" y="1384398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2EB0A655-42AD-CF40-B950-71013C568710}"/>
              </a:ext>
            </a:extLst>
          </p:cNvPr>
          <p:cNvSpPr/>
          <p:nvPr/>
        </p:nvSpPr>
        <p:spPr>
          <a:xfrm>
            <a:off x="3379804" y="729581"/>
            <a:ext cx="1355974" cy="53204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CED589AB-4CCF-E34E-8E2B-C7069B638205}"/>
              </a:ext>
            </a:extLst>
          </p:cNvPr>
          <p:cNvSpPr/>
          <p:nvPr/>
        </p:nvSpPr>
        <p:spPr>
          <a:xfrm>
            <a:off x="349083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FC9902C5-F790-004B-8345-6A64C849805D}"/>
              </a:ext>
            </a:extLst>
          </p:cNvPr>
          <p:cNvSpPr/>
          <p:nvPr/>
        </p:nvSpPr>
        <p:spPr>
          <a:xfrm>
            <a:off x="350939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56D46C99-AAEE-AB45-AC86-A1AE917C8150}"/>
              </a:ext>
            </a:extLst>
          </p:cNvPr>
          <p:cNvSpPr/>
          <p:nvPr/>
        </p:nvSpPr>
        <p:spPr>
          <a:xfrm>
            <a:off x="349249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5EA5B9E8-9BDC-DC4E-AF2C-6BD372B7DA8D}"/>
              </a:ext>
            </a:extLst>
          </p:cNvPr>
          <p:cNvSpPr/>
          <p:nvPr/>
        </p:nvSpPr>
        <p:spPr>
          <a:xfrm>
            <a:off x="116726" y="2886935"/>
            <a:ext cx="1503381" cy="755187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515768B1-CE1E-AF4F-A76F-7EAAFDAC91AB}"/>
              </a:ext>
            </a:extLst>
          </p:cNvPr>
          <p:cNvSpPr/>
          <p:nvPr/>
        </p:nvSpPr>
        <p:spPr>
          <a:xfrm>
            <a:off x="1883854" y="1549287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A3E8873C-C4A8-3348-AC5B-4CECE935D01A}"/>
              </a:ext>
            </a:extLst>
          </p:cNvPr>
          <p:cNvSpPr/>
          <p:nvPr/>
        </p:nvSpPr>
        <p:spPr>
          <a:xfrm>
            <a:off x="1890841" y="3058337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643AF89F-085E-5048-A7A9-28BE0E96B17D}"/>
              </a:ext>
            </a:extLst>
          </p:cNvPr>
          <p:cNvSpPr/>
          <p:nvPr/>
        </p:nvSpPr>
        <p:spPr>
          <a:xfrm>
            <a:off x="1874486" y="4792979"/>
            <a:ext cx="950310" cy="52353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5053341B-A27E-8142-B6A6-E38B88D05C82}"/>
              </a:ext>
            </a:extLst>
          </p:cNvPr>
          <p:cNvSpPr/>
          <p:nvPr/>
        </p:nvSpPr>
        <p:spPr>
          <a:xfrm>
            <a:off x="3568694" y="10359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4F44ECE6-119F-7349-9877-6D5A81F130E3}"/>
              </a:ext>
            </a:extLst>
          </p:cNvPr>
          <p:cNvSpPr/>
          <p:nvPr/>
        </p:nvSpPr>
        <p:spPr>
          <a:xfrm>
            <a:off x="4072873" y="10359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4BC3C96D-C62B-DC4D-A971-14224EACE920}"/>
              </a:ext>
            </a:extLst>
          </p:cNvPr>
          <p:cNvSpPr/>
          <p:nvPr/>
        </p:nvSpPr>
        <p:spPr>
          <a:xfrm>
            <a:off x="3568694" y="14956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8140C12E-F543-024F-9274-78F0B14030C2}"/>
              </a:ext>
            </a:extLst>
          </p:cNvPr>
          <p:cNvSpPr/>
          <p:nvPr/>
        </p:nvSpPr>
        <p:spPr>
          <a:xfrm>
            <a:off x="3568694" y="19553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81727C98-8AAA-9544-BF88-C6D4264796FD}"/>
              </a:ext>
            </a:extLst>
          </p:cNvPr>
          <p:cNvSpPr/>
          <p:nvPr/>
        </p:nvSpPr>
        <p:spPr>
          <a:xfrm>
            <a:off x="3614102" y="27602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B237D7E4-0DD1-EE4D-8914-5DC5D0936C8E}"/>
              </a:ext>
            </a:extLst>
          </p:cNvPr>
          <p:cNvSpPr/>
          <p:nvPr/>
        </p:nvSpPr>
        <p:spPr>
          <a:xfrm>
            <a:off x="4129807" y="2756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34" name="Rounded Rectangle 233">
            <a:extLst>
              <a:ext uri="{FF2B5EF4-FFF2-40B4-BE49-F238E27FC236}">
                <a16:creationId xmlns:a16="http://schemas.microsoft.com/office/drawing/2014/main" id="{ACB441C9-2243-2F44-8E39-A64E0A34D87B}"/>
              </a:ext>
            </a:extLst>
          </p:cNvPr>
          <p:cNvSpPr/>
          <p:nvPr/>
        </p:nvSpPr>
        <p:spPr>
          <a:xfrm>
            <a:off x="3614102" y="32482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35" name="Rounded Rectangle 234">
            <a:extLst>
              <a:ext uri="{FF2B5EF4-FFF2-40B4-BE49-F238E27FC236}">
                <a16:creationId xmlns:a16="http://schemas.microsoft.com/office/drawing/2014/main" id="{A5D041DD-C200-9343-B095-88D8356004AB}"/>
              </a:ext>
            </a:extLst>
          </p:cNvPr>
          <p:cNvSpPr/>
          <p:nvPr/>
        </p:nvSpPr>
        <p:spPr>
          <a:xfrm>
            <a:off x="3567036" y="40657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36" name="Rounded Rectangle 235">
            <a:extLst>
              <a:ext uri="{FF2B5EF4-FFF2-40B4-BE49-F238E27FC236}">
                <a16:creationId xmlns:a16="http://schemas.microsoft.com/office/drawing/2014/main" id="{698B63EA-9FC3-7E49-938D-AC39819C79C0}"/>
              </a:ext>
            </a:extLst>
          </p:cNvPr>
          <p:cNvSpPr/>
          <p:nvPr/>
        </p:nvSpPr>
        <p:spPr>
          <a:xfrm>
            <a:off x="4083684" y="40657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37" name="Rounded Rectangle 236">
            <a:extLst>
              <a:ext uri="{FF2B5EF4-FFF2-40B4-BE49-F238E27FC236}">
                <a16:creationId xmlns:a16="http://schemas.microsoft.com/office/drawing/2014/main" id="{44E76761-04B0-0D4C-A792-35E2690A108E}"/>
              </a:ext>
            </a:extLst>
          </p:cNvPr>
          <p:cNvSpPr/>
          <p:nvPr/>
        </p:nvSpPr>
        <p:spPr>
          <a:xfrm>
            <a:off x="3565481" y="45408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8" name="Rounded Rectangle 237">
            <a:extLst>
              <a:ext uri="{FF2B5EF4-FFF2-40B4-BE49-F238E27FC236}">
                <a16:creationId xmlns:a16="http://schemas.microsoft.com/office/drawing/2014/main" id="{CC4282D6-6C12-E845-BF67-F3C3871454C8}"/>
              </a:ext>
            </a:extLst>
          </p:cNvPr>
          <p:cNvSpPr/>
          <p:nvPr/>
        </p:nvSpPr>
        <p:spPr>
          <a:xfrm>
            <a:off x="4064365" y="45422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9" name="Rounded Rectangle 238">
            <a:extLst>
              <a:ext uri="{FF2B5EF4-FFF2-40B4-BE49-F238E27FC236}">
                <a16:creationId xmlns:a16="http://schemas.microsoft.com/office/drawing/2014/main" id="{40748824-2826-BB4B-BDA3-DE03D7A083EA}"/>
              </a:ext>
            </a:extLst>
          </p:cNvPr>
          <p:cNvSpPr/>
          <p:nvPr/>
        </p:nvSpPr>
        <p:spPr>
          <a:xfrm>
            <a:off x="4066681" y="50153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40" name="Rounded Rectangle 239">
            <a:extLst>
              <a:ext uri="{FF2B5EF4-FFF2-40B4-BE49-F238E27FC236}">
                <a16:creationId xmlns:a16="http://schemas.microsoft.com/office/drawing/2014/main" id="{EA5A2F91-FEE6-BC4A-98F9-443154038BD6}"/>
              </a:ext>
            </a:extLst>
          </p:cNvPr>
          <p:cNvSpPr/>
          <p:nvPr/>
        </p:nvSpPr>
        <p:spPr>
          <a:xfrm>
            <a:off x="3566060" y="50071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41" name="Rounded Rectangle 240">
            <a:extLst>
              <a:ext uri="{FF2B5EF4-FFF2-40B4-BE49-F238E27FC236}">
                <a16:creationId xmlns:a16="http://schemas.microsoft.com/office/drawing/2014/main" id="{98A8A978-C2E0-7443-AF89-3594CAD19751}"/>
              </a:ext>
            </a:extLst>
          </p:cNvPr>
          <p:cNvSpPr/>
          <p:nvPr/>
        </p:nvSpPr>
        <p:spPr>
          <a:xfrm>
            <a:off x="3571458" y="54664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43" name="Elbow Connector 242">
            <a:extLst>
              <a:ext uri="{FF2B5EF4-FFF2-40B4-BE49-F238E27FC236}">
                <a16:creationId xmlns:a16="http://schemas.microsoft.com/office/drawing/2014/main" id="{D6A09E33-D0B1-674E-A872-3755493C7055}"/>
              </a:ext>
            </a:extLst>
          </p:cNvPr>
          <p:cNvCxnSpPr>
            <a:cxnSpLocks/>
            <a:stCxn id="224" idx="3"/>
          </p:cNvCxnSpPr>
          <p:nvPr/>
        </p:nvCxnSpPr>
        <p:spPr>
          <a:xfrm>
            <a:off x="1620107" y="3264529"/>
            <a:ext cx="196802" cy="12700"/>
          </a:xfrm>
          <a:prstGeom prst="bentConnector3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A7C4FB7F-6B84-A34E-9367-5057115DB075}"/>
              </a:ext>
            </a:extLst>
          </p:cNvPr>
          <p:cNvCxnSpPr>
            <a:cxnSpLocks/>
            <a:stCxn id="63" idx="3"/>
            <a:endCxn id="65" idx="1"/>
          </p:cNvCxnSpPr>
          <p:nvPr/>
        </p:nvCxnSpPr>
        <p:spPr>
          <a:xfrm flipV="1">
            <a:off x="2863371" y="3389782"/>
            <a:ext cx="516433" cy="670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AE6DB036-03A3-4840-B23E-0BD25B849296}"/>
              </a:ext>
            </a:extLst>
          </p:cNvPr>
          <p:cNvCxnSpPr>
            <a:cxnSpLocks/>
            <a:stCxn id="65" idx="3"/>
            <a:endCxn id="62" idx="1"/>
          </p:cNvCxnSpPr>
          <p:nvPr/>
        </p:nvCxnSpPr>
        <p:spPr>
          <a:xfrm flipV="1">
            <a:off x="4735778" y="3375891"/>
            <a:ext cx="741591" cy="1389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7065DE63-028A-DF40-9665-F252A71BA38B}"/>
              </a:ext>
            </a:extLst>
          </p:cNvPr>
          <p:cNvSpPr/>
          <p:nvPr/>
        </p:nvSpPr>
        <p:spPr>
          <a:xfrm>
            <a:off x="5573627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94762EAC-3AC9-5540-9E29-625B27EB2269}"/>
              </a:ext>
            </a:extLst>
          </p:cNvPr>
          <p:cNvSpPr/>
          <p:nvPr/>
        </p:nvSpPr>
        <p:spPr>
          <a:xfrm>
            <a:off x="5592193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0F6552A7-01BB-B742-8627-0F7CB9E8B9D3}"/>
              </a:ext>
            </a:extLst>
          </p:cNvPr>
          <p:cNvSpPr/>
          <p:nvPr/>
        </p:nvSpPr>
        <p:spPr>
          <a:xfrm>
            <a:off x="5575288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3AF5C0DA-9C0E-7740-A3A9-5C35410177C3}"/>
              </a:ext>
            </a:extLst>
          </p:cNvPr>
          <p:cNvSpPr/>
          <p:nvPr/>
        </p:nvSpPr>
        <p:spPr>
          <a:xfrm>
            <a:off x="5651488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4228A55B-E418-0C41-A5F9-0F02806947EF}"/>
              </a:ext>
            </a:extLst>
          </p:cNvPr>
          <p:cNvSpPr/>
          <p:nvPr/>
        </p:nvSpPr>
        <p:spPr>
          <a:xfrm>
            <a:off x="6155667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BEB0BC0A-87B2-1C42-8386-31346A4B3333}"/>
              </a:ext>
            </a:extLst>
          </p:cNvPr>
          <p:cNvSpPr/>
          <p:nvPr/>
        </p:nvSpPr>
        <p:spPr>
          <a:xfrm>
            <a:off x="5651488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ED6DC443-5712-AA40-84B9-F7FD86757A08}"/>
              </a:ext>
            </a:extLst>
          </p:cNvPr>
          <p:cNvSpPr/>
          <p:nvPr/>
        </p:nvSpPr>
        <p:spPr>
          <a:xfrm>
            <a:off x="5651488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D0A59D00-2C1B-3940-88AE-D0C8BB2A570B}"/>
              </a:ext>
            </a:extLst>
          </p:cNvPr>
          <p:cNvSpPr/>
          <p:nvPr/>
        </p:nvSpPr>
        <p:spPr>
          <a:xfrm>
            <a:off x="5696896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F88DF497-14DD-BD4D-908E-D7F02F3E3659}"/>
              </a:ext>
            </a:extLst>
          </p:cNvPr>
          <p:cNvSpPr/>
          <p:nvPr/>
        </p:nvSpPr>
        <p:spPr>
          <a:xfrm>
            <a:off x="6212601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DA38AB00-2AB4-6A47-B1F2-6A70B9B9DD07}"/>
              </a:ext>
            </a:extLst>
          </p:cNvPr>
          <p:cNvSpPr/>
          <p:nvPr/>
        </p:nvSpPr>
        <p:spPr>
          <a:xfrm>
            <a:off x="5696896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DFE88088-FAEC-2B48-8B01-572E0EDD52EE}"/>
              </a:ext>
            </a:extLst>
          </p:cNvPr>
          <p:cNvSpPr/>
          <p:nvPr/>
        </p:nvSpPr>
        <p:spPr>
          <a:xfrm>
            <a:off x="5649830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E0443FFA-C134-A74C-90CD-EB362FEAD1E5}"/>
              </a:ext>
            </a:extLst>
          </p:cNvPr>
          <p:cNvSpPr/>
          <p:nvPr/>
        </p:nvSpPr>
        <p:spPr>
          <a:xfrm>
            <a:off x="6166478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4F0EA8EB-4A66-C540-B9D5-E1B0648B3BF8}"/>
              </a:ext>
            </a:extLst>
          </p:cNvPr>
          <p:cNvSpPr/>
          <p:nvPr/>
        </p:nvSpPr>
        <p:spPr>
          <a:xfrm>
            <a:off x="5648275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C5F583D5-C95F-C942-8A65-3CF9D24CC05D}"/>
              </a:ext>
            </a:extLst>
          </p:cNvPr>
          <p:cNvSpPr/>
          <p:nvPr/>
        </p:nvSpPr>
        <p:spPr>
          <a:xfrm>
            <a:off x="6147159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5" name="Rounded Rectangle 264">
            <a:extLst>
              <a:ext uri="{FF2B5EF4-FFF2-40B4-BE49-F238E27FC236}">
                <a16:creationId xmlns:a16="http://schemas.microsoft.com/office/drawing/2014/main" id="{9F871BAC-5FD9-F942-8B75-8BE8A96A6894}"/>
              </a:ext>
            </a:extLst>
          </p:cNvPr>
          <p:cNvSpPr/>
          <p:nvPr/>
        </p:nvSpPr>
        <p:spPr>
          <a:xfrm>
            <a:off x="6149475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6" name="Rounded Rectangle 265">
            <a:extLst>
              <a:ext uri="{FF2B5EF4-FFF2-40B4-BE49-F238E27FC236}">
                <a16:creationId xmlns:a16="http://schemas.microsoft.com/office/drawing/2014/main" id="{0BC9D013-B6CC-DC49-91AB-A5733E5AF95B}"/>
              </a:ext>
            </a:extLst>
          </p:cNvPr>
          <p:cNvSpPr/>
          <p:nvPr/>
        </p:nvSpPr>
        <p:spPr>
          <a:xfrm>
            <a:off x="5648854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7" name="Rounded Rectangle 266">
            <a:extLst>
              <a:ext uri="{FF2B5EF4-FFF2-40B4-BE49-F238E27FC236}">
                <a16:creationId xmlns:a16="http://schemas.microsoft.com/office/drawing/2014/main" id="{0E976617-A6B8-424B-A258-CA5247B20AFB}"/>
              </a:ext>
            </a:extLst>
          </p:cNvPr>
          <p:cNvSpPr/>
          <p:nvPr/>
        </p:nvSpPr>
        <p:spPr>
          <a:xfrm>
            <a:off x="5654252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8" name="Rounded Rectangle 267">
            <a:extLst>
              <a:ext uri="{FF2B5EF4-FFF2-40B4-BE49-F238E27FC236}">
                <a16:creationId xmlns:a16="http://schemas.microsoft.com/office/drawing/2014/main" id="{165A3613-FA78-2541-98AD-53813CF0037D}"/>
              </a:ext>
            </a:extLst>
          </p:cNvPr>
          <p:cNvSpPr/>
          <p:nvPr/>
        </p:nvSpPr>
        <p:spPr>
          <a:xfrm>
            <a:off x="7706059" y="149106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269" name="Rounded Rectangle 268">
            <a:extLst>
              <a:ext uri="{FF2B5EF4-FFF2-40B4-BE49-F238E27FC236}">
                <a16:creationId xmlns:a16="http://schemas.microsoft.com/office/drawing/2014/main" id="{14A5314A-6E3F-4A41-8A83-FCF14F362F10}"/>
              </a:ext>
            </a:extLst>
          </p:cNvPr>
          <p:cNvSpPr/>
          <p:nvPr/>
        </p:nvSpPr>
        <p:spPr>
          <a:xfrm>
            <a:off x="7706059" y="300089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270" name="Rounded Rectangle 269">
            <a:extLst>
              <a:ext uri="{FF2B5EF4-FFF2-40B4-BE49-F238E27FC236}">
                <a16:creationId xmlns:a16="http://schemas.microsoft.com/office/drawing/2014/main" id="{4B8C90C6-8C2C-E14A-B39E-8DBFE3FF58D6}"/>
              </a:ext>
            </a:extLst>
          </p:cNvPr>
          <p:cNvSpPr/>
          <p:nvPr/>
        </p:nvSpPr>
        <p:spPr>
          <a:xfrm>
            <a:off x="7713634" y="4784385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271" name="Rounded Rectangle 270">
            <a:extLst>
              <a:ext uri="{FF2B5EF4-FFF2-40B4-BE49-F238E27FC236}">
                <a16:creationId xmlns:a16="http://schemas.microsoft.com/office/drawing/2014/main" id="{1213E612-7A4C-0547-BEF4-C01695ED4768}"/>
              </a:ext>
            </a:extLst>
          </p:cNvPr>
          <p:cNvSpPr/>
          <p:nvPr/>
        </p:nvSpPr>
        <p:spPr>
          <a:xfrm>
            <a:off x="9032533" y="3156681"/>
            <a:ext cx="813246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(14, 3)</a:t>
            </a:r>
            <a:endParaRPr lang="en-US" sz="1200" dirty="0">
              <a:effectLst/>
            </a:endParaRPr>
          </a:p>
        </p:txBody>
      </p:sp>
      <p:sp>
        <p:nvSpPr>
          <p:cNvPr id="272" name="Rounded Rectangle 271">
            <a:extLst>
              <a:ext uri="{FF2B5EF4-FFF2-40B4-BE49-F238E27FC236}">
                <a16:creationId xmlns:a16="http://schemas.microsoft.com/office/drawing/2014/main" id="{7F767704-60C8-9B40-A944-2C6B53537A50}"/>
              </a:ext>
            </a:extLst>
          </p:cNvPr>
          <p:cNvSpPr/>
          <p:nvPr/>
        </p:nvSpPr>
        <p:spPr>
          <a:xfrm>
            <a:off x="10671638" y="3158940"/>
            <a:ext cx="60149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4.67</a:t>
            </a:r>
            <a:endParaRPr lang="en-US" sz="1200" dirty="0">
              <a:effectLst/>
            </a:endParaRP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D0661B70-F0A5-C542-9D14-0AC19026419B}"/>
              </a:ext>
            </a:extLst>
          </p:cNvPr>
          <p:cNvCxnSpPr>
            <a:cxnSpLocks/>
            <a:stCxn id="62" idx="3"/>
          </p:cNvCxnSpPr>
          <p:nvPr/>
        </p:nvCxnSpPr>
        <p:spPr>
          <a:xfrm flipV="1">
            <a:off x="6833343" y="3372942"/>
            <a:ext cx="839438" cy="294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Elbow Connector 275">
            <a:extLst>
              <a:ext uri="{FF2B5EF4-FFF2-40B4-BE49-F238E27FC236}">
                <a16:creationId xmlns:a16="http://schemas.microsoft.com/office/drawing/2014/main" id="{CF5A1A48-F9CF-E540-AD37-0AECEBDED14F}"/>
              </a:ext>
            </a:extLst>
          </p:cNvPr>
          <p:cNvCxnSpPr>
            <a:cxnSpLocks/>
            <a:stCxn id="66" idx="3"/>
            <a:endCxn id="271" idx="1"/>
          </p:cNvCxnSpPr>
          <p:nvPr/>
        </p:nvCxnSpPr>
        <p:spPr>
          <a:xfrm>
            <a:off x="8116481" y="3363478"/>
            <a:ext cx="916052" cy="2651"/>
          </a:xfrm>
          <a:prstGeom prst="bentConnector3">
            <a:avLst>
              <a:gd name="adj1" fmla="val 50000"/>
            </a:avLst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C16A2585-1EB6-DA4F-A9F7-98CB56A385E7}"/>
              </a:ext>
            </a:extLst>
          </p:cNvPr>
          <p:cNvCxnSpPr>
            <a:cxnSpLocks/>
            <a:stCxn id="271" idx="3"/>
            <a:endCxn id="272" idx="1"/>
          </p:cNvCxnSpPr>
          <p:nvPr/>
        </p:nvCxnSpPr>
        <p:spPr>
          <a:xfrm>
            <a:off x="9845779" y="3366129"/>
            <a:ext cx="825859" cy="225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38DDFD6-2334-5845-A8BA-4B010452219E}"/>
              </a:ext>
            </a:extLst>
          </p:cNvPr>
          <p:cNvSpPr txBox="1"/>
          <p:nvPr/>
        </p:nvSpPr>
        <p:spPr>
          <a:xfrm>
            <a:off x="1883854" y="213562"/>
            <a:ext cx="82901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b="1" i="1" dirty="0"/>
              <a:t>Unfold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B4020A1-F452-E24F-A6D5-8EACDC2C1104}"/>
              </a:ext>
            </a:extLst>
          </p:cNvPr>
          <p:cNvSpPr txBox="1"/>
          <p:nvPr/>
        </p:nvSpPr>
        <p:spPr>
          <a:xfrm>
            <a:off x="8091172" y="215464"/>
            <a:ext cx="586764" cy="369332"/>
          </a:xfrm>
          <a:prstGeom prst="rect">
            <a:avLst/>
          </a:prstGeom>
          <a:solidFill>
            <a:srgbClr val="00B0F0">
              <a:alpha val="24706"/>
            </a:srgbClr>
          </a:solidFill>
          <a:ln w="1905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b="1" i="1" dirty="0"/>
              <a:t>Fold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769E070-3845-4344-80AA-64483649F24A}"/>
              </a:ext>
            </a:extLst>
          </p:cNvPr>
          <p:cNvSpPr txBox="1"/>
          <p:nvPr/>
        </p:nvSpPr>
        <p:spPr>
          <a:xfrm>
            <a:off x="4548329" y="179666"/>
            <a:ext cx="1168718" cy="369332"/>
          </a:xfrm>
          <a:prstGeom prst="rect">
            <a:avLst/>
          </a:prstGeom>
          <a:solidFill>
            <a:srgbClr val="002060">
              <a:alpha val="23922"/>
            </a:srgbClr>
          </a:solidFill>
          <a:ln w="19050"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r>
              <a:rPr lang="en-US" b="1" i="1" dirty="0"/>
              <a:t>Transform</a:t>
            </a:r>
          </a:p>
        </p:txBody>
      </p:sp>
    </p:spTree>
    <p:extLst>
      <p:ext uri="{BB962C8B-B14F-4D97-AF65-F5344CB8AC3E}">
        <p14:creationId xmlns:p14="http://schemas.microsoft.com/office/powerpoint/2010/main" val="172265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7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Final Thoughts</a:t>
            </a:r>
          </a:p>
        </p:txBody>
      </p:sp>
    </p:spTree>
    <p:extLst>
      <p:ext uri="{BB962C8B-B14F-4D97-AF65-F5344CB8AC3E}">
        <p14:creationId xmlns:p14="http://schemas.microsoft.com/office/powerpoint/2010/main" val="31013741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Employ technology-agnostic concepts across the curriculum</a:t>
            </a:r>
          </a:p>
        </p:txBody>
      </p:sp>
    </p:spTree>
    <p:extLst>
      <p:ext uri="{BB962C8B-B14F-4D97-AF65-F5344CB8AC3E}">
        <p14:creationId xmlns:p14="http://schemas.microsoft.com/office/powerpoint/2010/main" val="40285830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Data verbs provide a universal language for 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1984379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Spend time of both structured and unstructured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335998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6EC1D5-887B-5E46-971A-F662282B6A7D}"/>
              </a:ext>
            </a:extLst>
          </p:cNvPr>
          <p:cNvSpPr/>
          <p:nvPr/>
        </p:nvSpPr>
        <p:spPr>
          <a:xfrm>
            <a:off x="4752624" y="5734435"/>
            <a:ext cx="299042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Source: </a:t>
            </a:r>
            <a:r>
              <a:rPr lang="en-US" sz="1000" b="1" dirty="0">
                <a:hlinkClick r:id="rId3"/>
              </a:rPr>
              <a:t>https://bit.ly/36XNKs5</a:t>
            </a:r>
            <a:endParaRPr lang="en-US" sz="1000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F557FF-0855-C844-9DB4-A5171ADB6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Learn combinations of moves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0D2DBD-4154-1449-A86D-E9CB6156F750}"/>
              </a:ext>
            </a:extLst>
          </p:cNvPr>
          <p:cNvSpPr txBox="1"/>
          <p:nvPr/>
        </p:nvSpPr>
        <p:spPr>
          <a:xfrm>
            <a:off x="4013347" y="3130812"/>
            <a:ext cx="35832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Image removed </a:t>
            </a:r>
          </a:p>
          <a:p>
            <a:r>
              <a:rPr lang="en-US" sz="4000" dirty="0"/>
              <a:t>before posting to GitHub</a:t>
            </a:r>
          </a:p>
        </p:txBody>
      </p:sp>
    </p:spTree>
    <p:extLst>
      <p:ext uri="{BB962C8B-B14F-4D97-AF65-F5344CB8AC3E}">
        <p14:creationId xmlns:p14="http://schemas.microsoft.com/office/powerpoint/2010/main" val="1222595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71D21-2DDC-E948-B54F-E037764E8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994D8-439C-8847-8570-4D16EA8C4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</a:t>
            </a:r>
          </a:p>
          <a:p>
            <a:pPr marL="457200" lvl="1" indent="0">
              <a:buNone/>
            </a:pPr>
            <a:r>
              <a:rPr lang="en-US" sz="2000" u="sng" dirty="0">
                <a:hlinkClick r:id="rId3"/>
              </a:rPr>
              <a:t>https://github.com/WSU-DataScience/SDSS20_data_verbs</a:t>
            </a:r>
            <a:endParaRPr lang="en-US" sz="2000" dirty="0"/>
          </a:p>
          <a:p>
            <a:r>
              <a:rPr lang="en-US" dirty="0"/>
              <a:t>Data verb poster &amp; activities: 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https://github.com/WSU-DataScience/SDSS19_data_verb_poster</a:t>
            </a:r>
            <a:endParaRPr lang="en-US" sz="2000" dirty="0"/>
          </a:p>
          <a:p>
            <a:r>
              <a:rPr lang="en-US" dirty="0"/>
              <a:t>DSCI 330 – The Management of Unstructured Data</a:t>
            </a:r>
          </a:p>
          <a:p>
            <a:pPr marL="457200" lvl="1" indent="0">
              <a:buNone/>
            </a:pPr>
            <a:r>
              <a:rPr lang="en-US" dirty="0">
                <a:hlinkClick r:id="rId5"/>
              </a:rPr>
              <a:t>https://github.com/yardsale8/DSCI330</a:t>
            </a:r>
            <a:endParaRPr lang="en-US" dirty="0"/>
          </a:p>
          <a:p>
            <a:r>
              <a:rPr lang="en-US" dirty="0"/>
              <a:t>DSCI 430 – Data Science at Scale</a:t>
            </a:r>
          </a:p>
          <a:p>
            <a:pPr marL="457200" lvl="1" indent="0">
              <a:buNone/>
            </a:pPr>
            <a:r>
              <a:rPr lang="en-US" dirty="0">
                <a:hlinkClick r:id="rId6"/>
              </a:rPr>
              <a:t>https://github.com/yardsale8/DSCI430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307F25-F38F-8349-A94A-6EFED938AC4E}"/>
              </a:ext>
            </a:extLst>
          </p:cNvPr>
          <p:cNvSpPr txBox="1"/>
          <p:nvPr/>
        </p:nvSpPr>
        <p:spPr>
          <a:xfrm>
            <a:off x="7556778" y="2269699"/>
            <a:ext cx="2730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ym typeface="Wingdings" pitchFamily="2" charset="2"/>
              </a:rPr>
              <a:t> </a:t>
            </a:r>
            <a:r>
              <a:rPr lang="en-US" b="1" dirty="0">
                <a:hlinkClick r:id="rId7"/>
              </a:rPr>
              <a:t>https://bit.ly/2MsP10Q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283378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2F8B4-9C29-F447-B2C2-62A04DB1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E9324-61A0-A14C-942B-E38A259D1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Zaharia, M., Chowdhury, M., Franklin, M. J., Shenker, S., &amp; Stoica, I. (2010). Spark: Cluster computing with working sets. </a:t>
            </a:r>
            <a:r>
              <a:rPr lang="en-US" sz="2400" i="1" dirty="0"/>
              <a:t>HotCloud</a:t>
            </a:r>
            <a:r>
              <a:rPr lang="en-US" sz="2400" dirty="0"/>
              <a:t>, </a:t>
            </a:r>
            <a:r>
              <a:rPr lang="en-US" sz="2400" i="1" dirty="0"/>
              <a:t>10</a:t>
            </a:r>
            <a:r>
              <a:rPr lang="en-US" sz="2400" dirty="0"/>
              <a:t>(10-10), 95.</a:t>
            </a:r>
          </a:p>
          <a:p>
            <a:r>
              <a:rPr lang="en-US" sz="2400" dirty="0"/>
              <a:t>Armbrust, M., Xin, R. S., Lian, C., Huai, Y., Liu, D., Bradley, J. K., ... &amp; Zaharia, M. (2015, May). Spark sql: Relational data processing in spark. In </a:t>
            </a:r>
            <a:r>
              <a:rPr lang="en-US" sz="2400" i="1" dirty="0"/>
              <a:t>Proceedings of the 2015 ACM SIGMOD international conference on management of data</a:t>
            </a:r>
            <a:r>
              <a:rPr lang="en-US" sz="2400" dirty="0"/>
              <a:t> (pp. 1383-1394).</a:t>
            </a:r>
          </a:p>
          <a:p>
            <a:r>
              <a:rPr lang="en-US" sz="2400" dirty="0"/>
              <a:t>Wickham, H., Francois, R., Henry, L., &amp; Müller, K. (2015). dplyr: A grammar of data manipulation. </a:t>
            </a:r>
            <a:r>
              <a:rPr lang="en-US" sz="2400" i="1" dirty="0"/>
              <a:t>R package version 0.4</a:t>
            </a:r>
            <a:r>
              <a:rPr lang="en-US" sz="2400" dirty="0"/>
              <a:t>, </a:t>
            </a:r>
            <a:r>
              <a:rPr lang="en-US" sz="2400" i="1" dirty="0"/>
              <a:t>3</a:t>
            </a:r>
            <a:r>
              <a:rPr lang="en-US" sz="2400" dirty="0"/>
              <a:t>.</a:t>
            </a:r>
          </a:p>
          <a:p>
            <a:r>
              <a:rPr lang="en-US" sz="2400" dirty="0"/>
              <a:t>Gibbons, J. (2003). Origami programming.</a:t>
            </a:r>
          </a:p>
        </p:txBody>
      </p:sp>
    </p:spTree>
    <p:extLst>
      <p:ext uri="{BB962C8B-B14F-4D97-AF65-F5344CB8AC3E}">
        <p14:creationId xmlns:p14="http://schemas.microsoft.com/office/powerpoint/2010/main" val="31034561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CECA4-F7AF-DF4E-9AED-9E4D8AB7C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8F78C-9193-D042-8869-71D9BAC98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verbs and map to describe/combine arrows</a:t>
            </a:r>
          </a:p>
        </p:txBody>
      </p:sp>
    </p:spTree>
    <p:extLst>
      <p:ext uri="{BB962C8B-B14F-4D97-AF65-F5344CB8AC3E}">
        <p14:creationId xmlns:p14="http://schemas.microsoft.com/office/powerpoint/2010/main" val="40670835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Vertical Scroll 34">
            <a:extLst>
              <a:ext uri="{FF2B5EF4-FFF2-40B4-BE49-F238E27FC236}">
                <a16:creationId xmlns:a16="http://schemas.microsoft.com/office/drawing/2014/main" id="{25B4C29E-C49B-F441-90DF-8DD9CEA589C9}"/>
              </a:ext>
            </a:extLst>
          </p:cNvPr>
          <p:cNvSpPr/>
          <p:nvPr/>
        </p:nvSpPr>
        <p:spPr>
          <a:xfrm>
            <a:off x="372533" y="3126350"/>
            <a:ext cx="11819467" cy="3275671"/>
          </a:xfrm>
          <a:prstGeom prst="verticalScroll">
            <a:avLst>
              <a:gd name="adj" fmla="val 5329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400"/>
              </a:spcAft>
            </a:pPr>
            <a:r>
              <a:rPr lang="en-US" b="1" dirty="0">
                <a:solidFill>
                  <a:schemeClr val="tx1"/>
                </a:solidFill>
                <a:latin typeface="Cavolini" panose="020B0604020202020204" pitchFamily="34" charset="0"/>
                <a:cs typeface="Cavolini" panose="020B0604020202020204" pitchFamily="34" charset="0"/>
              </a:rPr>
              <a:t>Other functional vocabulary</a:t>
            </a:r>
          </a:p>
          <a:p>
            <a:pPr>
              <a:spcAft>
                <a:spcPts val="2400"/>
              </a:spcAft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A85CBB8-C2C4-8C49-8246-022D2CC9E92C}"/>
              </a:ext>
            </a:extLst>
          </p:cNvPr>
          <p:cNvSpPr/>
          <p:nvPr/>
        </p:nvSpPr>
        <p:spPr>
          <a:xfrm>
            <a:off x="3194530" y="4648745"/>
            <a:ext cx="969818" cy="159592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402AA1E0-3DE7-7647-8726-025F8B58E3E4}"/>
              </a:ext>
            </a:extLst>
          </p:cNvPr>
          <p:cNvSpPr/>
          <p:nvPr/>
        </p:nvSpPr>
        <p:spPr>
          <a:xfrm>
            <a:off x="799538" y="4648745"/>
            <a:ext cx="969818" cy="159592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3F3741C-AC45-D549-801D-FF5D507C2629}"/>
              </a:ext>
            </a:extLst>
          </p:cNvPr>
          <p:cNvSpPr txBox="1"/>
          <p:nvPr/>
        </p:nvSpPr>
        <p:spPr>
          <a:xfrm>
            <a:off x="764891" y="5363802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DFBD1C7D-BFDC-DB47-A8DF-E5D1F6A2AD8D}"/>
              </a:ext>
            </a:extLst>
          </p:cNvPr>
          <p:cNvSpPr/>
          <p:nvPr/>
        </p:nvSpPr>
        <p:spPr>
          <a:xfrm>
            <a:off x="928735" y="4800608"/>
            <a:ext cx="697347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I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2D9C76F-859C-EB48-A5F6-9274395CB696}"/>
              </a:ext>
            </a:extLst>
          </p:cNvPr>
          <p:cNvSpPr/>
          <p:nvPr/>
        </p:nvSpPr>
        <p:spPr>
          <a:xfrm>
            <a:off x="912638" y="5296262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am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4E05DF36-7547-1344-9DB2-88071006F123}"/>
              </a:ext>
            </a:extLst>
          </p:cNvPr>
          <p:cNvSpPr/>
          <p:nvPr/>
        </p:nvSpPr>
        <p:spPr>
          <a:xfrm>
            <a:off x="939838" y="5774226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Sam</a:t>
            </a:r>
            <a:r>
              <a:rPr lang="en-US" dirty="0"/>
              <a:t>.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F67AABB-55BF-314C-8FF4-4AD7F93F7BC8}"/>
              </a:ext>
            </a:extLst>
          </p:cNvPr>
          <p:cNvSpPr/>
          <p:nvPr/>
        </p:nvSpPr>
        <p:spPr>
          <a:xfrm>
            <a:off x="3292096" y="4814674"/>
            <a:ext cx="779123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False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B4A0B83-81B4-774B-AC4E-4C54E9A60067}"/>
              </a:ext>
            </a:extLst>
          </p:cNvPr>
          <p:cNvSpPr/>
          <p:nvPr/>
        </p:nvSpPr>
        <p:spPr>
          <a:xfrm>
            <a:off x="3292096" y="5301381"/>
            <a:ext cx="779123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True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1F7AC06-AC06-CD45-8443-127DDE5094F3}"/>
              </a:ext>
            </a:extLst>
          </p:cNvPr>
          <p:cNvSpPr/>
          <p:nvPr/>
        </p:nvSpPr>
        <p:spPr>
          <a:xfrm>
            <a:off x="3292096" y="5787340"/>
            <a:ext cx="771605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True</a:t>
            </a:r>
            <a:endParaRPr lang="en-US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3AFEBD9-D3D7-2D41-8287-930DE17F4CE0}"/>
              </a:ext>
            </a:extLst>
          </p:cNvPr>
          <p:cNvCxnSpPr>
            <a:cxnSpLocks/>
            <a:stCxn id="37" idx="3"/>
            <a:endCxn id="36" idx="1"/>
          </p:cNvCxnSpPr>
          <p:nvPr/>
        </p:nvCxnSpPr>
        <p:spPr>
          <a:xfrm>
            <a:off x="1769356" y="5446706"/>
            <a:ext cx="142517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F62D35FF-A4A5-434F-85A0-147EA084216C}"/>
              </a:ext>
            </a:extLst>
          </p:cNvPr>
          <p:cNvSpPr/>
          <p:nvPr/>
        </p:nvSpPr>
        <p:spPr>
          <a:xfrm>
            <a:off x="1780936" y="5033691"/>
            <a:ext cx="1451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map(has_a)</a:t>
            </a:r>
            <a:endParaRPr lang="en-US" dirty="0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5C69ACC2-0249-7742-AC15-03AC38219E49}"/>
              </a:ext>
            </a:extLst>
          </p:cNvPr>
          <p:cNvSpPr/>
          <p:nvPr/>
        </p:nvSpPr>
        <p:spPr>
          <a:xfrm>
            <a:off x="7390089" y="4643099"/>
            <a:ext cx="969818" cy="159592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32F124F6-E54A-474A-AFA8-545115504D90}"/>
              </a:ext>
            </a:extLst>
          </p:cNvPr>
          <p:cNvSpPr/>
          <p:nvPr/>
        </p:nvSpPr>
        <p:spPr>
          <a:xfrm>
            <a:off x="4690294" y="4643099"/>
            <a:ext cx="969818" cy="159592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3E7D033-1F4B-9045-BDC6-5EBD6C7C10F8}"/>
              </a:ext>
            </a:extLst>
          </p:cNvPr>
          <p:cNvSpPr txBox="1"/>
          <p:nvPr/>
        </p:nvSpPr>
        <p:spPr>
          <a:xfrm>
            <a:off x="4655647" y="5358156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9434AA52-A254-094C-B816-4DF9F5EF32F8}"/>
              </a:ext>
            </a:extLst>
          </p:cNvPr>
          <p:cNvSpPr/>
          <p:nvPr/>
        </p:nvSpPr>
        <p:spPr>
          <a:xfrm>
            <a:off x="4819491" y="4794962"/>
            <a:ext cx="697347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I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FCC6B9C0-ED25-8C4A-9B81-EE3AA961AE4B}"/>
              </a:ext>
            </a:extLst>
          </p:cNvPr>
          <p:cNvSpPr/>
          <p:nvPr/>
        </p:nvSpPr>
        <p:spPr>
          <a:xfrm>
            <a:off x="4803394" y="5290616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am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841CED23-806C-E34C-ABBD-A302D5CC55D4}"/>
              </a:ext>
            </a:extLst>
          </p:cNvPr>
          <p:cNvSpPr/>
          <p:nvPr/>
        </p:nvSpPr>
        <p:spPr>
          <a:xfrm>
            <a:off x="4830594" y="5768580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Sam</a:t>
            </a:r>
            <a:r>
              <a:rPr lang="en-US" dirty="0"/>
              <a:t>.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C115995-10FA-394B-ABFA-57A874C2FCDB}"/>
              </a:ext>
            </a:extLst>
          </p:cNvPr>
          <p:cNvCxnSpPr>
            <a:cxnSpLocks/>
            <a:stCxn id="73" idx="3"/>
            <a:endCxn id="72" idx="1"/>
          </p:cNvCxnSpPr>
          <p:nvPr/>
        </p:nvCxnSpPr>
        <p:spPr>
          <a:xfrm>
            <a:off x="5660112" y="5441060"/>
            <a:ext cx="17299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1097C765-6D9D-0141-9528-94E7FC78ACC3}"/>
              </a:ext>
            </a:extLst>
          </p:cNvPr>
          <p:cNvSpPr/>
          <p:nvPr/>
        </p:nvSpPr>
        <p:spPr>
          <a:xfrm>
            <a:off x="5649113" y="5039334"/>
            <a:ext cx="1815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filter(has_a)</a:t>
            </a:r>
            <a:endParaRPr lang="en-US" dirty="0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A04C3929-9A74-8A46-95AD-623AD45A9C50}"/>
              </a:ext>
            </a:extLst>
          </p:cNvPr>
          <p:cNvSpPr/>
          <p:nvPr/>
        </p:nvSpPr>
        <p:spPr>
          <a:xfrm>
            <a:off x="8992631" y="4643099"/>
            <a:ext cx="697787" cy="1595922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76EDCAD-3AD3-6C47-B7DB-916077F28398}"/>
              </a:ext>
            </a:extLst>
          </p:cNvPr>
          <p:cNvSpPr txBox="1"/>
          <p:nvPr/>
        </p:nvSpPr>
        <p:spPr>
          <a:xfrm>
            <a:off x="8957984" y="5358156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4B34D6CB-B1C8-5C47-B36B-552E4B25DA8B}"/>
              </a:ext>
            </a:extLst>
          </p:cNvPr>
          <p:cNvSpPr/>
          <p:nvPr/>
        </p:nvSpPr>
        <p:spPr>
          <a:xfrm>
            <a:off x="9100179" y="4807056"/>
            <a:ext cx="498224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1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C13C509-9B83-CF46-BF76-E19754EAC6C3}"/>
              </a:ext>
            </a:extLst>
          </p:cNvPr>
          <p:cNvSpPr/>
          <p:nvPr/>
        </p:nvSpPr>
        <p:spPr>
          <a:xfrm>
            <a:off x="9105731" y="5290616"/>
            <a:ext cx="487121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2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6E9F73-DA20-E64C-9844-8922DDE64566}"/>
              </a:ext>
            </a:extLst>
          </p:cNvPr>
          <p:cNvSpPr/>
          <p:nvPr/>
        </p:nvSpPr>
        <p:spPr>
          <a:xfrm>
            <a:off x="9105731" y="5762934"/>
            <a:ext cx="487121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3</a:t>
            </a:r>
            <a:endParaRPr lang="en-US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ACAD7B1F-205A-B940-B12E-38852A7AC411}"/>
              </a:ext>
            </a:extLst>
          </p:cNvPr>
          <p:cNvSpPr/>
          <p:nvPr/>
        </p:nvSpPr>
        <p:spPr>
          <a:xfrm>
            <a:off x="11178673" y="5248744"/>
            <a:ext cx="779123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6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7D0FC8A-E818-3A4A-BCCD-1CE2EDE072DA}"/>
              </a:ext>
            </a:extLst>
          </p:cNvPr>
          <p:cNvCxnSpPr>
            <a:cxnSpLocks/>
            <a:stCxn id="84" idx="3"/>
            <a:endCxn id="90" idx="1"/>
          </p:cNvCxnSpPr>
          <p:nvPr/>
        </p:nvCxnSpPr>
        <p:spPr>
          <a:xfrm flipV="1">
            <a:off x="9690418" y="5415720"/>
            <a:ext cx="1488255" cy="253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F3B0ABB8-1A30-044C-8BBD-2AC9B19A265B}"/>
              </a:ext>
            </a:extLst>
          </p:cNvPr>
          <p:cNvSpPr/>
          <p:nvPr/>
        </p:nvSpPr>
        <p:spPr>
          <a:xfrm>
            <a:off x="9669060" y="5071728"/>
            <a:ext cx="18159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reduce(add)</a:t>
            </a:r>
            <a:endParaRPr lang="en-US" dirty="0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5EF5BB20-4A7A-6045-A8D0-EF5DC665825B}"/>
              </a:ext>
            </a:extLst>
          </p:cNvPr>
          <p:cNvSpPr/>
          <p:nvPr/>
        </p:nvSpPr>
        <p:spPr>
          <a:xfrm>
            <a:off x="7529453" y="5284970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am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3EB9D31B-04FE-C747-B7C8-EC1FA0E2E1B9}"/>
              </a:ext>
            </a:extLst>
          </p:cNvPr>
          <p:cNvSpPr/>
          <p:nvPr/>
        </p:nvSpPr>
        <p:spPr>
          <a:xfrm>
            <a:off x="7556653" y="5762934"/>
            <a:ext cx="697346" cy="3339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volini" panose="03000502040302020204" pitchFamily="66" charset="0"/>
                <a:cs typeface="Cavolini" panose="03000502040302020204" pitchFamily="66" charset="0"/>
              </a:rPr>
              <a:t>Sam</a:t>
            </a:r>
            <a:r>
              <a:rPr lang="en-US" dirty="0"/>
              <a:t>.</a:t>
            </a:r>
          </a:p>
        </p:txBody>
      </p:sp>
      <p:sp>
        <p:nvSpPr>
          <p:cNvPr id="96" name="Title 1">
            <a:extLst>
              <a:ext uri="{FF2B5EF4-FFF2-40B4-BE49-F238E27FC236}">
                <a16:creationId xmlns:a16="http://schemas.microsoft.com/office/drawing/2014/main" id="{4C4D31E9-F360-AC4B-BD46-5A122E8FC324}"/>
              </a:ext>
            </a:extLst>
          </p:cNvPr>
          <p:cNvSpPr txBox="1">
            <a:spLocks/>
          </p:cNvSpPr>
          <p:nvPr/>
        </p:nvSpPr>
        <p:spPr>
          <a:xfrm>
            <a:off x="1123244" y="11406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There are other well-established verbs</a:t>
            </a:r>
          </a:p>
        </p:txBody>
      </p:sp>
    </p:spTree>
    <p:extLst>
      <p:ext uri="{BB962C8B-B14F-4D97-AF65-F5344CB8AC3E}">
        <p14:creationId xmlns:p14="http://schemas.microsoft.com/office/powerpoint/2010/main" val="39448030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868" y="36523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(Sentence)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2CCEAA2-E6E0-774F-9269-9494105A5E92}"/>
              </a:ext>
            </a:extLst>
          </p:cNvPr>
          <p:cNvSpPr txBox="1"/>
          <p:nvPr/>
        </p:nvSpPr>
        <p:spPr>
          <a:xfrm>
            <a:off x="3005147" y="1089574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3002649" y="2906615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0732072-4A9A-AC4A-8B3B-AA2C94432823}"/>
              </a:ext>
            </a:extLst>
          </p:cNvPr>
          <p:cNvSpPr txBox="1"/>
          <p:nvPr/>
        </p:nvSpPr>
        <p:spPr>
          <a:xfrm>
            <a:off x="2996698" y="4422404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A0A139D2-254E-D444-A9D7-4E0BCAD117B3}"/>
              </a:ext>
            </a:extLst>
          </p:cNvPr>
          <p:cNvCxnSpPr>
            <a:stCxn id="217" idx="3"/>
            <a:endCxn id="215" idx="1"/>
          </p:cNvCxnSpPr>
          <p:nvPr/>
        </p:nvCxnSpPr>
        <p:spPr>
          <a:xfrm flipV="1">
            <a:off x="2792019" y="1702182"/>
            <a:ext cx="1152035" cy="108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218" idx="3"/>
            <a:endCxn id="214" idx="1"/>
          </p:cNvCxnSpPr>
          <p:nvPr/>
        </p:nvCxnSpPr>
        <p:spPr>
          <a:xfrm>
            <a:off x="2799006" y="3211340"/>
            <a:ext cx="1161953" cy="221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6B733C63-8F1F-2E4B-892C-0B8220239496}"/>
              </a:ext>
            </a:extLst>
          </p:cNvPr>
          <p:cNvCxnSpPr>
            <a:stCxn id="219" idx="3"/>
            <a:endCxn id="213" idx="1"/>
          </p:cNvCxnSpPr>
          <p:nvPr/>
        </p:nvCxnSpPr>
        <p:spPr>
          <a:xfrm flipV="1">
            <a:off x="2824796" y="4996771"/>
            <a:ext cx="1117597" cy="153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6D0DD1A7-8AAE-D144-A6BE-E60BF7E508FD}"/>
              </a:ext>
            </a:extLst>
          </p:cNvPr>
          <p:cNvCxnSpPr>
            <a:cxnSpLocks/>
            <a:stCxn id="215" idx="3"/>
            <a:endCxn id="245" idx="1"/>
          </p:cNvCxnSpPr>
          <p:nvPr/>
        </p:nvCxnSpPr>
        <p:spPr>
          <a:xfrm flipV="1">
            <a:off x="5109406" y="1697563"/>
            <a:ext cx="1120644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214" idx="3"/>
            <a:endCxn id="244" idx="1"/>
          </p:cNvCxnSpPr>
          <p:nvPr/>
        </p:nvCxnSpPr>
        <p:spPr>
          <a:xfrm flipV="1">
            <a:off x="5124743" y="3208935"/>
            <a:ext cx="1122212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E91BD08-1F44-DC4D-8F38-93073EFC83D8}"/>
              </a:ext>
            </a:extLst>
          </p:cNvPr>
          <p:cNvCxnSpPr>
            <a:cxnSpLocks/>
            <a:stCxn id="213" idx="3"/>
            <a:endCxn id="243" idx="1"/>
          </p:cNvCxnSpPr>
          <p:nvPr/>
        </p:nvCxnSpPr>
        <p:spPr>
          <a:xfrm flipV="1">
            <a:off x="5106177" y="4992152"/>
            <a:ext cx="1122212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(43, 3)</a:t>
            </a:r>
            <a:endParaRPr lang="en-US" sz="1200" dirty="0"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4.67</a:t>
            </a:r>
            <a:endParaRPr lang="en-US" sz="1200" dirty="0">
              <a:effectLst/>
            </a:endParaRPr>
          </a:p>
        </p:txBody>
      </p: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76A7B2-7F48-114F-A36E-DDA1E772C959}"/>
              </a:ext>
            </a:extLst>
          </p:cNvPr>
          <p:cNvCxnSpPr>
            <a:cxnSpLocks/>
            <a:stCxn id="245" idx="3"/>
            <a:endCxn id="260" idx="1"/>
          </p:cNvCxnSpPr>
          <p:nvPr/>
        </p:nvCxnSpPr>
        <p:spPr>
          <a:xfrm>
            <a:off x="7395402" y="1697563"/>
            <a:ext cx="965419" cy="294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244" idx="3"/>
            <a:endCxn id="261" idx="1"/>
          </p:cNvCxnSpPr>
          <p:nvPr/>
        </p:nvCxnSpPr>
        <p:spPr>
          <a:xfrm>
            <a:off x="7410739" y="3208935"/>
            <a:ext cx="950082" cy="1407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E142667-0DE5-CB43-BDAF-1B04F65D56A7}"/>
              </a:ext>
            </a:extLst>
          </p:cNvPr>
          <p:cNvCxnSpPr>
            <a:cxnSpLocks/>
            <a:stCxn id="243" idx="3"/>
            <a:endCxn id="95" idx="1"/>
          </p:cNvCxnSpPr>
          <p:nvPr/>
        </p:nvCxnSpPr>
        <p:spPr>
          <a:xfrm>
            <a:off x="7392173" y="4992152"/>
            <a:ext cx="968648" cy="11826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95" idx="3"/>
            <a:endCxn id="263" idx="1"/>
          </p:cNvCxnSpPr>
          <p:nvPr/>
        </p:nvCxnSpPr>
        <p:spPr>
          <a:xfrm flipV="1">
            <a:off x="8738359" y="3208083"/>
            <a:ext cx="948936" cy="1795895"/>
          </a:xfrm>
          <a:prstGeom prst="bentConnector3">
            <a:avLst>
              <a:gd name="adj1" fmla="val 26207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TextBox 271">
            <a:extLst>
              <a:ext uri="{FF2B5EF4-FFF2-40B4-BE49-F238E27FC236}">
                <a16:creationId xmlns:a16="http://schemas.microsoft.com/office/drawing/2014/main" id="{32FBDCC3-BA87-7641-9AFC-69F049A1752A}"/>
              </a:ext>
            </a:extLst>
          </p:cNvPr>
          <p:cNvSpPr txBox="1"/>
          <p:nvPr/>
        </p:nvSpPr>
        <p:spPr>
          <a:xfrm>
            <a:off x="5348926" y="1714318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360534" y="3199002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30B820A0-00AD-E74C-9E7F-26243A35975B}"/>
              </a:ext>
            </a:extLst>
          </p:cNvPr>
          <p:cNvSpPr txBox="1"/>
          <p:nvPr/>
        </p:nvSpPr>
        <p:spPr>
          <a:xfrm>
            <a:off x="5395834" y="4927839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9718C6-CB7F-4F43-8EB3-5091E4F678F2}"/>
              </a:ext>
            </a:extLst>
          </p:cNvPr>
          <p:cNvSpPr txBox="1"/>
          <p:nvPr/>
        </p:nvSpPr>
        <p:spPr>
          <a:xfrm>
            <a:off x="7610177" y="1310977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615858" y="289226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CBCE1B-CC57-7643-8015-05356EA4E46D}"/>
              </a:ext>
            </a:extLst>
          </p:cNvPr>
          <p:cNvSpPr txBox="1"/>
          <p:nvPr/>
        </p:nvSpPr>
        <p:spPr>
          <a:xfrm>
            <a:off x="7620322" y="461652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Divide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CFD677F-C668-D44B-A5E2-35021A3D1899}"/>
              </a:ext>
            </a:extLst>
          </p:cNvPr>
          <p:cNvCxnSpPr>
            <a:cxnSpLocks/>
          </p:cNvCxnSpPr>
          <p:nvPr/>
        </p:nvCxnSpPr>
        <p:spPr>
          <a:xfrm>
            <a:off x="2715882" y="6179127"/>
            <a:ext cx="6425031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07651FE-332E-754B-88CF-90AA3BC3E22C}"/>
              </a:ext>
            </a:extLst>
          </p:cNvPr>
          <p:cNvSpPr/>
          <p:nvPr/>
        </p:nvSpPr>
        <p:spPr>
          <a:xfrm>
            <a:off x="4317749" y="6351397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0FBAC316-C709-0C49-B104-BFD298A1F941}"/>
              </a:ext>
            </a:extLst>
          </p:cNvPr>
          <p:cNvSpPr/>
          <p:nvPr/>
        </p:nvSpPr>
        <p:spPr>
          <a:xfrm>
            <a:off x="6400543" y="6350451"/>
            <a:ext cx="539169" cy="418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E9E0AB49-7B44-3444-9DDD-6691EA3A9B75}"/>
              </a:ext>
            </a:extLst>
          </p:cNvPr>
          <p:cNvCxnSpPr>
            <a:cxnSpLocks/>
            <a:stCxn id="88" idx="3"/>
            <a:endCxn id="89" idx="1"/>
          </p:cNvCxnSpPr>
          <p:nvPr/>
        </p:nvCxnSpPr>
        <p:spPr>
          <a:xfrm flipV="1">
            <a:off x="4856918" y="6559899"/>
            <a:ext cx="1543625" cy="9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78A0A380-9866-5247-9B57-C260F844A91F}"/>
              </a:ext>
            </a:extLst>
          </p:cNvPr>
          <p:cNvSpPr txBox="1"/>
          <p:nvPr/>
        </p:nvSpPr>
        <p:spPr>
          <a:xfrm>
            <a:off x="5370556" y="6274396"/>
            <a:ext cx="5084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one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5074FDB6-40D7-8C4E-BCBA-03A55BB01072}"/>
              </a:ext>
            </a:extLst>
          </p:cNvPr>
          <p:cNvSpPr/>
          <p:nvPr/>
        </p:nvSpPr>
        <p:spPr>
          <a:xfrm>
            <a:off x="8360821" y="4794530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101" name="Title 1">
            <a:extLst>
              <a:ext uri="{FF2B5EF4-FFF2-40B4-BE49-F238E27FC236}">
                <a16:creationId xmlns:a16="http://schemas.microsoft.com/office/drawing/2014/main" id="{2E577876-AA1D-614B-B576-C6B9C8553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1 – Assign verbs to each arrow</a:t>
            </a:r>
          </a:p>
        </p:txBody>
      </p:sp>
    </p:spTree>
    <p:extLst>
      <p:ext uri="{BB962C8B-B14F-4D97-AF65-F5344CB8AC3E}">
        <p14:creationId xmlns:p14="http://schemas.microsoft.com/office/powerpoint/2010/main" val="6574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0" grpId="0"/>
      <p:bldP spid="77" grpId="0"/>
      <p:bldP spid="78" grpId="0"/>
      <p:bldP spid="272" grpId="0"/>
      <p:bldP spid="273" grpId="0"/>
      <p:bldP spid="274" grpId="0"/>
      <p:bldP spid="81" grpId="0"/>
      <p:bldP spid="83" grpId="0"/>
      <p:bldP spid="84" grpId="0"/>
      <p:bldP spid="85" grpId="0"/>
      <p:bldP spid="86" grpId="0"/>
      <p:bldP spid="88" grpId="0" animBg="1"/>
      <p:bldP spid="89" grpId="0" animBg="1"/>
      <p:bldP spid="9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366845CF-1FB1-174B-914A-C772018D3473}"/>
              </a:ext>
            </a:extLst>
          </p:cNvPr>
          <p:cNvSpPr/>
          <p:nvPr/>
        </p:nvSpPr>
        <p:spPr>
          <a:xfrm>
            <a:off x="6120557" y="588729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B7285D90-216F-CB44-BE35-3F719C3BFD9B}"/>
              </a:ext>
            </a:extLst>
          </p:cNvPr>
          <p:cNvSpPr/>
          <p:nvPr/>
        </p:nvSpPr>
        <p:spPr>
          <a:xfrm>
            <a:off x="1816909" y="1327953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D84AAF6-F7FB-794D-AC20-4DDBB0DF7BE2}"/>
              </a:ext>
            </a:extLst>
          </p:cNvPr>
          <p:cNvSpPr/>
          <p:nvPr/>
        </p:nvSpPr>
        <p:spPr>
          <a:xfrm>
            <a:off x="3868353" y="591683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868" y="36523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(Sentence)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2CCEAA2-E6E0-774F-9269-9494105A5E92}"/>
              </a:ext>
            </a:extLst>
          </p:cNvPr>
          <p:cNvSpPr txBox="1"/>
          <p:nvPr/>
        </p:nvSpPr>
        <p:spPr>
          <a:xfrm>
            <a:off x="3005147" y="1089574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3002649" y="2906615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0732072-4A9A-AC4A-8B3B-AA2C94432823}"/>
              </a:ext>
            </a:extLst>
          </p:cNvPr>
          <p:cNvSpPr txBox="1"/>
          <p:nvPr/>
        </p:nvSpPr>
        <p:spPr>
          <a:xfrm>
            <a:off x="2996698" y="4422404"/>
            <a:ext cx="783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A0A139D2-254E-D444-A9D7-4E0BCAD117B3}"/>
              </a:ext>
            </a:extLst>
          </p:cNvPr>
          <p:cNvCxnSpPr>
            <a:stCxn id="217" idx="3"/>
            <a:endCxn id="215" idx="1"/>
          </p:cNvCxnSpPr>
          <p:nvPr/>
        </p:nvCxnSpPr>
        <p:spPr>
          <a:xfrm flipV="1">
            <a:off x="2792019" y="1702182"/>
            <a:ext cx="1152035" cy="108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218" idx="3"/>
            <a:endCxn id="214" idx="1"/>
          </p:cNvCxnSpPr>
          <p:nvPr/>
        </p:nvCxnSpPr>
        <p:spPr>
          <a:xfrm>
            <a:off x="2799006" y="3211340"/>
            <a:ext cx="1161953" cy="221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6B733C63-8F1F-2E4B-892C-0B8220239496}"/>
              </a:ext>
            </a:extLst>
          </p:cNvPr>
          <p:cNvCxnSpPr>
            <a:stCxn id="219" idx="3"/>
            <a:endCxn id="213" idx="1"/>
          </p:cNvCxnSpPr>
          <p:nvPr/>
        </p:nvCxnSpPr>
        <p:spPr>
          <a:xfrm flipV="1">
            <a:off x="2824796" y="4996771"/>
            <a:ext cx="1117597" cy="153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6D0DD1A7-8AAE-D144-A6BE-E60BF7E508FD}"/>
              </a:ext>
            </a:extLst>
          </p:cNvPr>
          <p:cNvCxnSpPr>
            <a:cxnSpLocks/>
            <a:stCxn id="215" idx="3"/>
            <a:endCxn id="245" idx="1"/>
          </p:cNvCxnSpPr>
          <p:nvPr/>
        </p:nvCxnSpPr>
        <p:spPr>
          <a:xfrm flipV="1">
            <a:off x="5109406" y="1697563"/>
            <a:ext cx="1120644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214" idx="3"/>
            <a:endCxn id="244" idx="1"/>
          </p:cNvCxnSpPr>
          <p:nvPr/>
        </p:nvCxnSpPr>
        <p:spPr>
          <a:xfrm flipV="1">
            <a:off x="5124743" y="3208935"/>
            <a:ext cx="1122212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E91BD08-1F44-DC4D-8F38-93073EFC83D8}"/>
              </a:ext>
            </a:extLst>
          </p:cNvPr>
          <p:cNvCxnSpPr>
            <a:cxnSpLocks/>
            <a:stCxn id="213" idx="3"/>
            <a:endCxn id="243" idx="1"/>
          </p:cNvCxnSpPr>
          <p:nvPr/>
        </p:nvCxnSpPr>
        <p:spPr>
          <a:xfrm flipV="1">
            <a:off x="5106177" y="4992152"/>
            <a:ext cx="1122212" cy="461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(43, 3)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4.67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76A7B2-7F48-114F-A36E-DDA1E772C959}"/>
              </a:ext>
            </a:extLst>
          </p:cNvPr>
          <p:cNvCxnSpPr>
            <a:cxnSpLocks/>
            <a:stCxn id="245" idx="3"/>
            <a:endCxn id="260" idx="1"/>
          </p:cNvCxnSpPr>
          <p:nvPr/>
        </p:nvCxnSpPr>
        <p:spPr>
          <a:xfrm>
            <a:off x="7395402" y="1697563"/>
            <a:ext cx="965419" cy="294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244" idx="3"/>
            <a:endCxn id="261" idx="1"/>
          </p:cNvCxnSpPr>
          <p:nvPr/>
        </p:nvCxnSpPr>
        <p:spPr>
          <a:xfrm>
            <a:off x="7410739" y="3208935"/>
            <a:ext cx="950082" cy="140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E142667-0DE5-CB43-BDAF-1B04F65D56A7}"/>
              </a:ext>
            </a:extLst>
          </p:cNvPr>
          <p:cNvCxnSpPr>
            <a:cxnSpLocks/>
            <a:stCxn id="243" idx="3"/>
          </p:cNvCxnSpPr>
          <p:nvPr/>
        </p:nvCxnSpPr>
        <p:spPr>
          <a:xfrm>
            <a:off x="7392173" y="4992152"/>
            <a:ext cx="976223" cy="168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endCxn id="263" idx="1"/>
          </p:cNvCxnSpPr>
          <p:nvPr/>
        </p:nvCxnSpPr>
        <p:spPr>
          <a:xfrm flipV="1">
            <a:off x="8745934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TextBox 271">
            <a:extLst>
              <a:ext uri="{FF2B5EF4-FFF2-40B4-BE49-F238E27FC236}">
                <a16:creationId xmlns:a16="http://schemas.microsoft.com/office/drawing/2014/main" id="{32FBDCC3-BA87-7641-9AFC-69F049A1752A}"/>
              </a:ext>
            </a:extLst>
          </p:cNvPr>
          <p:cNvSpPr txBox="1"/>
          <p:nvPr/>
        </p:nvSpPr>
        <p:spPr>
          <a:xfrm>
            <a:off x="5348926" y="1714318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(one)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360534" y="3199002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(one)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30B820A0-00AD-E74C-9E7F-26243A35975B}"/>
              </a:ext>
            </a:extLst>
          </p:cNvPr>
          <p:cNvSpPr txBox="1"/>
          <p:nvPr/>
        </p:nvSpPr>
        <p:spPr>
          <a:xfrm>
            <a:off x="5395834" y="4927839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(one)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9718C6-CB7F-4F43-8EB3-5091E4F678F2}"/>
              </a:ext>
            </a:extLst>
          </p:cNvPr>
          <p:cNvSpPr txBox="1"/>
          <p:nvPr/>
        </p:nvSpPr>
        <p:spPr>
          <a:xfrm>
            <a:off x="7610177" y="1310977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615858" y="289226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CBCE1B-CC57-7643-8015-05356EA4E46D}"/>
              </a:ext>
            </a:extLst>
          </p:cNvPr>
          <p:cNvSpPr txBox="1"/>
          <p:nvPr/>
        </p:nvSpPr>
        <p:spPr>
          <a:xfrm>
            <a:off x="7620322" y="461652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Divide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DA05E61E-7AC9-2546-9A0B-F0505A0EB240}"/>
              </a:ext>
            </a:extLst>
          </p:cNvPr>
          <p:cNvSpPr/>
          <p:nvPr/>
        </p:nvSpPr>
        <p:spPr>
          <a:xfrm>
            <a:off x="8360821" y="4794530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96" name="Title 1">
            <a:extLst>
              <a:ext uri="{FF2B5EF4-FFF2-40B4-BE49-F238E27FC236}">
                <a16:creationId xmlns:a16="http://schemas.microsoft.com/office/drawing/2014/main" id="{18770B93-21EB-964D-A64E-3474A2EC6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2 – Combine arrows with map</a:t>
            </a:r>
          </a:p>
        </p:txBody>
      </p:sp>
    </p:spTree>
    <p:extLst>
      <p:ext uri="{BB962C8B-B14F-4D97-AF65-F5344CB8AC3E}">
        <p14:creationId xmlns:p14="http://schemas.microsoft.com/office/powerpoint/2010/main" val="40524319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D71BFE0-A6E5-0149-877A-0BB98C27DF1A}"/>
              </a:ext>
            </a:extLst>
          </p:cNvPr>
          <p:cNvSpPr/>
          <p:nvPr/>
        </p:nvSpPr>
        <p:spPr>
          <a:xfrm>
            <a:off x="8338831" y="1470624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A0A9A730-3B88-774D-AA3F-4D25FA94301B}"/>
              </a:ext>
            </a:extLst>
          </p:cNvPr>
          <p:cNvSpPr/>
          <p:nvPr/>
        </p:nvSpPr>
        <p:spPr>
          <a:xfrm>
            <a:off x="6120557" y="780183"/>
            <a:ext cx="1355974" cy="531117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24FD99C-004B-5045-B0F9-8021593B9D64}"/>
              </a:ext>
            </a:extLst>
          </p:cNvPr>
          <p:cNvSpPr/>
          <p:nvPr/>
        </p:nvSpPr>
        <p:spPr>
          <a:xfrm>
            <a:off x="1816725" y="1450258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C3507C-DA5C-BD46-899A-3B8DC1472C5F}"/>
              </a:ext>
            </a:extLst>
          </p:cNvPr>
          <p:cNvSpPr/>
          <p:nvPr/>
        </p:nvSpPr>
        <p:spPr>
          <a:xfrm>
            <a:off x="3868353" y="803397"/>
            <a:ext cx="1355974" cy="529091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684" y="3774685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(Sentence)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2993501" y="2490908"/>
            <a:ext cx="78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542" y="2952795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670" y="1615147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657" y="3124197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302" y="4858839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19923" y="1824595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19923" y="3330389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19923" y="3330389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 flipV="1">
            <a:off x="2863187" y="3448854"/>
            <a:ext cx="1005166" cy="1349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6D0DD1A7-8AAE-D144-A6BE-E60BF7E508FD}"/>
              </a:ext>
            </a:extLst>
          </p:cNvPr>
          <p:cNvCxnSpPr>
            <a:cxnSpLocks/>
            <a:stCxn id="215" idx="3"/>
            <a:endCxn id="245" idx="1"/>
          </p:cNvCxnSpPr>
          <p:nvPr/>
        </p:nvCxnSpPr>
        <p:spPr>
          <a:xfrm flipV="1">
            <a:off x="5109406" y="1697563"/>
            <a:ext cx="1120644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214" idx="3"/>
            <a:endCxn id="244" idx="1"/>
          </p:cNvCxnSpPr>
          <p:nvPr/>
        </p:nvCxnSpPr>
        <p:spPr>
          <a:xfrm flipV="1">
            <a:off x="5124743" y="3208935"/>
            <a:ext cx="1122212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E91BD08-1F44-DC4D-8F38-93073EFC83D8}"/>
              </a:ext>
            </a:extLst>
          </p:cNvPr>
          <p:cNvCxnSpPr>
            <a:cxnSpLocks/>
            <a:stCxn id="213" idx="3"/>
            <a:endCxn id="243" idx="1"/>
          </p:cNvCxnSpPr>
          <p:nvPr/>
        </p:nvCxnSpPr>
        <p:spPr>
          <a:xfrm flipV="1">
            <a:off x="5106177" y="4992152"/>
            <a:ext cx="1122212" cy="461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12DA32B7-8163-454E-820F-CE71401AFC90}"/>
              </a:ext>
            </a:extLst>
          </p:cNvPr>
          <p:cNvSpPr/>
          <p:nvPr/>
        </p:nvSpPr>
        <p:spPr>
          <a:xfrm>
            <a:off x="8368396" y="4784385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(14, 3)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4.67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76A7B2-7F48-114F-A36E-DDA1E772C959}"/>
              </a:ext>
            </a:extLst>
          </p:cNvPr>
          <p:cNvCxnSpPr>
            <a:cxnSpLocks/>
            <a:stCxn id="245" idx="3"/>
            <a:endCxn id="260" idx="1"/>
          </p:cNvCxnSpPr>
          <p:nvPr/>
        </p:nvCxnSpPr>
        <p:spPr>
          <a:xfrm>
            <a:off x="7395402" y="1697563"/>
            <a:ext cx="965419" cy="294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244" idx="3"/>
            <a:endCxn id="261" idx="1"/>
          </p:cNvCxnSpPr>
          <p:nvPr/>
        </p:nvCxnSpPr>
        <p:spPr>
          <a:xfrm>
            <a:off x="7410739" y="3208935"/>
            <a:ext cx="950082" cy="140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E142667-0DE5-CB43-BDAF-1B04F65D56A7}"/>
              </a:ext>
            </a:extLst>
          </p:cNvPr>
          <p:cNvCxnSpPr>
            <a:cxnSpLocks/>
            <a:stCxn id="243" idx="3"/>
            <a:endCxn id="262" idx="1"/>
          </p:cNvCxnSpPr>
          <p:nvPr/>
        </p:nvCxnSpPr>
        <p:spPr>
          <a:xfrm>
            <a:off x="7392173" y="4992152"/>
            <a:ext cx="976223" cy="168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8745934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TextBox 271">
            <a:extLst>
              <a:ext uri="{FF2B5EF4-FFF2-40B4-BE49-F238E27FC236}">
                <a16:creationId xmlns:a16="http://schemas.microsoft.com/office/drawing/2014/main" id="{32FBDCC3-BA87-7641-9AFC-69F049A1752A}"/>
              </a:ext>
            </a:extLst>
          </p:cNvPr>
          <p:cNvSpPr txBox="1"/>
          <p:nvPr/>
        </p:nvSpPr>
        <p:spPr>
          <a:xfrm>
            <a:off x="5322702" y="1706285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441176" y="3199002"/>
            <a:ext cx="636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30B820A0-00AD-E74C-9E7F-26243A35975B}"/>
              </a:ext>
            </a:extLst>
          </p:cNvPr>
          <p:cNvSpPr txBox="1"/>
          <p:nvPr/>
        </p:nvSpPr>
        <p:spPr>
          <a:xfrm>
            <a:off x="5426291" y="4927839"/>
            <a:ext cx="5757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(1)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9718C6-CB7F-4F43-8EB3-5091E4F678F2}"/>
              </a:ext>
            </a:extLst>
          </p:cNvPr>
          <p:cNvSpPr txBox="1"/>
          <p:nvPr/>
        </p:nvSpPr>
        <p:spPr>
          <a:xfrm>
            <a:off x="7610177" y="1310977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615858" y="289226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CBCE1B-CC57-7643-8015-05356EA4E46D}"/>
              </a:ext>
            </a:extLst>
          </p:cNvPr>
          <p:cNvSpPr txBox="1"/>
          <p:nvPr/>
        </p:nvSpPr>
        <p:spPr>
          <a:xfrm>
            <a:off x="7620322" y="461652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Divide</a:t>
            </a:r>
          </a:p>
        </p:txBody>
      </p:sp>
      <p:sp>
        <p:nvSpPr>
          <p:cNvPr id="134" name="Title 1">
            <a:extLst>
              <a:ext uri="{FF2B5EF4-FFF2-40B4-BE49-F238E27FC236}">
                <a16:creationId xmlns:a16="http://schemas.microsoft.com/office/drawing/2014/main" id="{F924DE95-F91A-AC49-B1F9-24A0DA779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2 – Combine arrows with map</a:t>
            </a:r>
          </a:p>
        </p:txBody>
      </p:sp>
    </p:spTree>
    <p:extLst>
      <p:ext uri="{BB962C8B-B14F-4D97-AF65-F5344CB8AC3E}">
        <p14:creationId xmlns:p14="http://schemas.microsoft.com/office/powerpoint/2010/main" val="7857826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6346406A-4B54-504A-B865-1062765B9B17}"/>
              </a:ext>
            </a:extLst>
          </p:cNvPr>
          <p:cNvSpPr/>
          <p:nvPr/>
        </p:nvSpPr>
        <p:spPr>
          <a:xfrm>
            <a:off x="8338831" y="1470624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A0A9A730-3B88-774D-AA3F-4D25FA94301B}"/>
              </a:ext>
            </a:extLst>
          </p:cNvPr>
          <p:cNvSpPr/>
          <p:nvPr/>
        </p:nvSpPr>
        <p:spPr>
          <a:xfrm>
            <a:off x="6120557" y="588729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24FD99C-004B-5045-B0F9-8021593B9D64}"/>
              </a:ext>
            </a:extLst>
          </p:cNvPr>
          <p:cNvSpPr/>
          <p:nvPr/>
        </p:nvSpPr>
        <p:spPr>
          <a:xfrm>
            <a:off x="1816909" y="1327953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C3507C-DA5C-BD46-899A-3B8DC1472C5F}"/>
              </a:ext>
            </a:extLst>
          </p:cNvPr>
          <p:cNvSpPr/>
          <p:nvPr/>
        </p:nvSpPr>
        <p:spPr>
          <a:xfrm>
            <a:off x="3868353" y="591683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868" y="36523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(Sentence)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2993501" y="2490908"/>
            <a:ext cx="78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>
            <a:off x="2863371" y="3340044"/>
            <a:ext cx="1004982" cy="295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88" idx="3"/>
            <a:endCxn id="91" idx="1"/>
          </p:cNvCxnSpPr>
          <p:nvPr/>
        </p:nvCxnSpPr>
        <p:spPr>
          <a:xfrm flipV="1">
            <a:off x="5224327" y="3340043"/>
            <a:ext cx="896230" cy="29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12DA32B7-8163-454E-820F-CE71401AFC90}"/>
              </a:ext>
            </a:extLst>
          </p:cNvPr>
          <p:cNvSpPr/>
          <p:nvPr/>
        </p:nvSpPr>
        <p:spPr>
          <a:xfrm>
            <a:off x="8368396" y="4784385"/>
            <a:ext cx="377538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(14, 3)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4.67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76A7B2-7F48-114F-A36E-DDA1E772C959}"/>
              </a:ext>
            </a:extLst>
          </p:cNvPr>
          <p:cNvCxnSpPr>
            <a:cxnSpLocks/>
            <a:stCxn id="245" idx="3"/>
            <a:endCxn id="260" idx="1"/>
          </p:cNvCxnSpPr>
          <p:nvPr/>
        </p:nvCxnSpPr>
        <p:spPr>
          <a:xfrm>
            <a:off x="7395402" y="1697563"/>
            <a:ext cx="965419" cy="294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244" idx="3"/>
            <a:endCxn id="261" idx="1"/>
          </p:cNvCxnSpPr>
          <p:nvPr/>
        </p:nvCxnSpPr>
        <p:spPr>
          <a:xfrm>
            <a:off x="7410739" y="3208935"/>
            <a:ext cx="950082" cy="140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E142667-0DE5-CB43-BDAF-1B04F65D56A7}"/>
              </a:ext>
            </a:extLst>
          </p:cNvPr>
          <p:cNvCxnSpPr>
            <a:cxnSpLocks/>
            <a:stCxn id="243" idx="3"/>
            <a:endCxn id="262" idx="1"/>
          </p:cNvCxnSpPr>
          <p:nvPr/>
        </p:nvCxnSpPr>
        <p:spPr>
          <a:xfrm>
            <a:off x="7392173" y="4992152"/>
            <a:ext cx="976223" cy="168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8745934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427780" y="3417531"/>
            <a:ext cx="636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9718C6-CB7F-4F43-8EB3-5091E4F678F2}"/>
              </a:ext>
            </a:extLst>
          </p:cNvPr>
          <p:cNvSpPr txBox="1"/>
          <p:nvPr/>
        </p:nvSpPr>
        <p:spPr>
          <a:xfrm>
            <a:off x="7610177" y="1310977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615858" y="289226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CBCE1B-CC57-7643-8015-05356EA4E46D}"/>
              </a:ext>
            </a:extLst>
          </p:cNvPr>
          <p:cNvSpPr txBox="1"/>
          <p:nvPr/>
        </p:nvSpPr>
        <p:spPr>
          <a:xfrm>
            <a:off x="7620322" y="461652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Divide</a:t>
            </a:r>
          </a:p>
        </p:txBody>
      </p:sp>
      <p:sp>
        <p:nvSpPr>
          <p:cNvPr id="90" name="Title 1">
            <a:extLst>
              <a:ext uri="{FF2B5EF4-FFF2-40B4-BE49-F238E27FC236}">
                <a16:creationId xmlns:a16="http://schemas.microsoft.com/office/drawing/2014/main" id="{BA9542E9-1752-3645-A5FE-DF3D89219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2 – Combine arrows with map</a:t>
            </a:r>
          </a:p>
        </p:txBody>
      </p:sp>
    </p:spTree>
    <p:extLst>
      <p:ext uri="{BB962C8B-B14F-4D97-AF65-F5344CB8AC3E}">
        <p14:creationId xmlns:p14="http://schemas.microsoft.com/office/powerpoint/2010/main" val="382451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7" grpId="0"/>
      <p:bldP spid="263" grpId="0" animBg="1"/>
      <p:bldP spid="264" grpId="0" animBg="1"/>
      <p:bldP spid="27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6346406A-4B54-504A-B865-1062765B9B17}"/>
              </a:ext>
            </a:extLst>
          </p:cNvPr>
          <p:cNvSpPr/>
          <p:nvPr/>
        </p:nvSpPr>
        <p:spPr>
          <a:xfrm>
            <a:off x="8338831" y="1470624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A0A9A730-3B88-774D-AA3F-4D25FA94301B}"/>
              </a:ext>
            </a:extLst>
          </p:cNvPr>
          <p:cNvSpPr/>
          <p:nvPr/>
        </p:nvSpPr>
        <p:spPr>
          <a:xfrm>
            <a:off x="6120557" y="588729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24FD99C-004B-5045-B0F9-8021593B9D64}"/>
              </a:ext>
            </a:extLst>
          </p:cNvPr>
          <p:cNvSpPr/>
          <p:nvPr/>
        </p:nvSpPr>
        <p:spPr>
          <a:xfrm>
            <a:off x="1816909" y="1327953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C3507C-DA5C-BD46-899A-3B8DC1472C5F}"/>
              </a:ext>
            </a:extLst>
          </p:cNvPr>
          <p:cNvSpPr/>
          <p:nvPr/>
        </p:nvSpPr>
        <p:spPr>
          <a:xfrm>
            <a:off x="3868353" y="591683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868" y="36523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(Sentence)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2993501" y="2490908"/>
            <a:ext cx="78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>
            <a:off x="2863371" y="3340044"/>
            <a:ext cx="1004982" cy="295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88" idx="3"/>
            <a:endCxn id="91" idx="1"/>
          </p:cNvCxnSpPr>
          <p:nvPr/>
        </p:nvCxnSpPr>
        <p:spPr>
          <a:xfrm flipV="1">
            <a:off x="5224327" y="3340043"/>
            <a:ext cx="896230" cy="295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12DA32B7-8163-454E-820F-CE71401AFC90}"/>
              </a:ext>
            </a:extLst>
          </p:cNvPr>
          <p:cNvSpPr/>
          <p:nvPr/>
        </p:nvSpPr>
        <p:spPr>
          <a:xfrm>
            <a:off x="8368396" y="4784385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(14, 3)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4.67</a:t>
            </a:r>
            <a:endParaRPr lang="en-US" sz="1200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76A7B2-7F48-114F-A36E-DDA1E772C959}"/>
              </a:ext>
            </a:extLst>
          </p:cNvPr>
          <p:cNvCxnSpPr>
            <a:cxnSpLocks/>
            <a:stCxn id="245" idx="3"/>
            <a:endCxn id="260" idx="1"/>
          </p:cNvCxnSpPr>
          <p:nvPr/>
        </p:nvCxnSpPr>
        <p:spPr>
          <a:xfrm>
            <a:off x="7395402" y="1697563"/>
            <a:ext cx="965419" cy="294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244" idx="3"/>
            <a:endCxn id="261" idx="1"/>
          </p:cNvCxnSpPr>
          <p:nvPr/>
        </p:nvCxnSpPr>
        <p:spPr>
          <a:xfrm>
            <a:off x="7410739" y="3208935"/>
            <a:ext cx="950082" cy="1407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9E142667-0DE5-CB43-BDAF-1B04F65D56A7}"/>
              </a:ext>
            </a:extLst>
          </p:cNvPr>
          <p:cNvCxnSpPr>
            <a:cxnSpLocks/>
            <a:stCxn id="243" idx="3"/>
            <a:endCxn id="262" idx="1"/>
          </p:cNvCxnSpPr>
          <p:nvPr/>
        </p:nvCxnSpPr>
        <p:spPr>
          <a:xfrm>
            <a:off x="7392173" y="4992152"/>
            <a:ext cx="976223" cy="168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8745934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427780" y="3417531"/>
            <a:ext cx="636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(one)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9718C6-CB7F-4F43-8EB3-5091E4F678F2}"/>
              </a:ext>
            </a:extLst>
          </p:cNvPr>
          <p:cNvSpPr txBox="1"/>
          <p:nvPr/>
        </p:nvSpPr>
        <p:spPr>
          <a:xfrm>
            <a:off x="7610177" y="1310977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615858" y="289226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CBCE1B-CC57-7643-8015-05356EA4E46D}"/>
              </a:ext>
            </a:extLst>
          </p:cNvPr>
          <p:cNvSpPr txBox="1"/>
          <p:nvPr/>
        </p:nvSpPr>
        <p:spPr>
          <a:xfrm>
            <a:off x="7620322" y="4616524"/>
            <a:ext cx="5309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Divide</a:t>
            </a:r>
          </a:p>
        </p:txBody>
      </p:sp>
      <p:sp>
        <p:nvSpPr>
          <p:cNvPr id="70" name="Title 1">
            <a:extLst>
              <a:ext uri="{FF2B5EF4-FFF2-40B4-BE49-F238E27FC236}">
                <a16:creationId xmlns:a16="http://schemas.microsoft.com/office/drawing/2014/main" id="{3E73D942-DD23-B54F-B3EB-F21AFF06B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2 – Combine arrows with map</a:t>
            </a:r>
          </a:p>
        </p:txBody>
      </p:sp>
    </p:spTree>
    <p:extLst>
      <p:ext uri="{BB962C8B-B14F-4D97-AF65-F5344CB8AC3E}">
        <p14:creationId xmlns:p14="http://schemas.microsoft.com/office/powerpoint/2010/main" val="26137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7" grpId="0"/>
      <p:bldP spid="263" grpId="0" animBg="1"/>
      <p:bldP spid="264" grpId="0" animBg="1"/>
      <p:bldP spid="27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D61B69D-0AD5-8F4E-AA2D-6E5089AC8D20}"/>
              </a:ext>
            </a:extLst>
          </p:cNvPr>
          <p:cNvSpPr/>
          <p:nvPr/>
        </p:nvSpPr>
        <p:spPr>
          <a:xfrm>
            <a:off x="8338831" y="1436757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A0A9A730-3B88-774D-AA3F-4D25FA94301B}"/>
              </a:ext>
            </a:extLst>
          </p:cNvPr>
          <p:cNvSpPr/>
          <p:nvPr/>
        </p:nvSpPr>
        <p:spPr>
          <a:xfrm>
            <a:off x="6120557" y="588729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24FD99C-004B-5045-B0F9-8021593B9D64}"/>
              </a:ext>
            </a:extLst>
          </p:cNvPr>
          <p:cNvSpPr/>
          <p:nvPr/>
        </p:nvSpPr>
        <p:spPr>
          <a:xfrm>
            <a:off x="1816909" y="1327953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C3507C-DA5C-BD46-899A-3B8DC1472C5F}"/>
              </a:ext>
            </a:extLst>
          </p:cNvPr>
          <p:cNvSpPr/>
          <p:nvPr/>
        </p:nvSpPr>
        <p:spPr>
          <a:xfrm>
            <a:off x="3868353" y="591683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63868" y="36523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(Sentence)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2993501" y="2490908"/>
            <a:ext cx="78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42393" y="3938940"/>
            <a:ext cx="1163784" cy="211566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60959" y="2666064"/>
            <a:ext cx="1163784" cy="1094979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44054" y="926327"/>
            <a:ext cx="1165352" cy="1551709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6726" y="2830490"/>
            <a:ext cx="1503381" cy="755187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 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83854" y="149284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90841" y="3001892"/>
            <a:ext cx="90816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74486" y="4736534"/>
            <a:ext cx="950310" cy="52353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20254" y="1035981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24433" y="1035981"/>
            <a:ext cx="53109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20254" y="1495683"/>
            <a:ext cx="4572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20254" y="1955385"/>
            <a:ext cx="60267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65662" y="2760205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81367" y="2756962"/>
            <a:ext cx="45720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65662" y="3248284"/>
            <a:ext cx="51570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8596" y="4065799"/>
            <a:ext cx="45720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35244" y="4065799"/>
            <a:ext cx="49935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7041" y="4540801"/>
            <a:ext cx="442191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15925" y="4542270"/>
            <a:ext cx="561110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8241" y="5015398"/>
            <a:ext cx="338284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7620" y="5007179"/>
            <a:ext cx="338285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23018" y="5466463"/>
            <a:ext cx="539169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20107" y="17022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20107" y="3208084"/>
            <a:ext cx="270734" cy="3256"/>
          </a:xfrm>
          <a:prstGeom prst="bentConnector3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20107" y="32080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>
            <a:off x="2863371" y="3340044"/>
            <a:ext cx="1004982" cy="295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88" idx="3"/>
            <a:endCxn id="91" idx="1"/>
          </p:cNvCxnSpPr>
          <p:nvPr/>
        </p:nvCxnSpPr>
        <p:spPr>
          <a:xfrm flipV="1">
            <a:off x="5224327" y="3340043"/>
            <a:ext cx="896230" cy="295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8389" y="39343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6955" y="26614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30050" y="9217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6250" y="10313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10429" y="10313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6250" y="14910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6250" y="19507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51658" y="27555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7363" y="27523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51658" y="32436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304592" y="40611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21240" y="40611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303037" y="45361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801921" y="45376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804237" y="50107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303616" y="50025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9014" y="54803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60821" y="149106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60821" y="300089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12DA32B7-8163-454E-820F-CE71401AFC90}"/>
              </a:ext>
            </a:extLst>
          </p:cNvPr>
          <p:cNvSpPr/>
          <p:nvPr/>
        </p:nvSpPr>
        <p:spPr>
          <a:xfrm>
            <a:off x="8368396" y="4784385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7295" y="2998635"/>
            <a:ext cx="813246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(14, 3)</a:t>
            </a:r>
            <a:endParaRPr lang="en-US" sz="1200" dirty="0"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6400" y="3000894"/>
            <a:ext cx="601493" cy="41889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4.67</a:t>
            </a:r>
            <a:endParaRPr lang="en-US" sz="1200" dirty="0">
              <a:effectLst/>
            </a:endParaRPr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91" idx="3"/>
            <a:endCxn id="89" idx="1"/>
          </p:cNvCxnSpPr>
          <p:nvPr/>
        </p:nvCxnSpPr>
        <p:spPr>
          <a:xfrm>
            <a:off x="7476531" y="3340043"/>
            <a:ext cx="862300" cy="993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8359" y="32080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8359" y="17005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8745934" y="32080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500541" y="3208083"/>
            <a:ext cx="825859" cy="225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427780" y="3417531"/>
            <a:ext cx="636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(one)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581470" y="2637094"/>
            <a:ext cx="5757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73610" y="32546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7751" y="27602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Divide</a:t>
            </a:r>
          </a:p>
        </p:txBody>
      </p:sp>
      <p:sp>
        <p:nvSpPr>
          <p:cNvPr id="90" name="Title 1">
            <a:extLst>
              <a:ext uri="{FF2B5EF4-FFF2-40B4-BE49-F238E27FC236}">
                <a16:creationId xmlns:a16="http://schemas.microsoft.com/office/drawing/2014/main" id="{D8F1EF41-340F-E540-8B5C-1A15FE9F6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2 – Combine arrows with map</a:t>
            </a:r>
          </a:p>
        </p:txBody>
      </p:sp>
    </p:spTree>
    <p:extLst>
      <p:ext uri="{BB962C8B-B14F-4D97-AF65-F5344CB8AC3E}">
        <p14:creationId xmlns:p14="http://schemas.microsoft.com/office/powerpoint/2010/main" val="161473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7" grpId="0"/>
      <p:bldP spid="263" grpId="0" animBg="1"/>
      <p:bldP spid="264" grpId="0" animBg="1"/>
      <p:bldP spid="2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43A57B-7A94-E54E-A290-3A9C37976617}"/>
              </a:ext>
            </a:extLst>
          </p:cNvPr>
          <p:cNvSpPr/>
          <p:nvPr/>
        </p:nvSpPr>
        <p:spPr>
          <a:xfrm>
            <a:off x="4673602" y="5924795"/>
            <a:ext cx="22803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b="1" dirty="0">
                <a:hlinkClick r:id="rId3"/>
              </a:rPr>
              <a:t>https://bit.ly/3ePOcuW</a:t>
            </a:r>
            <a:endParaRPr lang="en-US" sz="1200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0F32A2-B389-574E-B8D6-B9DD3B52C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Solve the cube!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69A56-3A45-E448-84FB-9C1CBB97D9C4}"/>
              </a:ext>
            </a:extLst>
          </p:cNvPr>
          <p:cNvSpPr txBox="1"/>
          <p:nvPr/>
        </p:nvSpPr>
        <p:spPr>
          <a:xfrm>
            <a:off x="4304396" y="3142535"/>
            <a:ext cx="35832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Image removed </a:t>
            </a:r>
          </a:p>
          <a:p>
            <a:r>
              <a:rPr lang="en-US" sz="4000" dirty="0"/>
              <a:t>before posting to GitHub</a:t>
            </a:r>
          </a:p>
        </p:txBody>
      </p:sp>
    </p:spTree>
    <p:extLst>
      <p:ext uri="{BB962C8B-B14F-4D97-AF65-F5344CB8AC3E}">
        <p14:creationId xmlns:p14="http://schemas.microsoft.com/office/powerpoint/2010/main" val="12261407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D61B69D-0AD5-8F4E-AA2D-6E5089AC8D20}"/>
              </a:ext>
            </a:extLst>
          </p:cNvPr>
          <p:cNvSpPr/>
          <p:nvPr/>
        </p:nvSpPr>
        <p:spPr>
          <a:xfrm>
            <a:off x="8332896" y="2046357"/>
            <a:ext cx="443700" cy="382644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A0A9A730-3B88-774D-AA3F-4D25FA94301B}"/>
              </a:ext>
            </a:extLst>
          </p:cNvPr>
          <p:cNvSpPr/>
          <p:nvPr/>
        </p:nvSpPr>
        <p:spPr>
          <a:xfrm>
            <a:off x="6114622" y="1198329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424FD99C-004B-5045-B0F9-8021593B9D64}"/>
              </a:ext>
            </a:extLst>
          </p:cNvPr>
          <p:cNvSpPr/>
          <p:nvPr/>
        </p:nvSpPr>
        <p:spPr>
          <a:xfrm>
            <a:off x="1810974" y="1937553"/>
            <a:ext cx="1046462" cy="402418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BFC3507C-DA5C-BD46-899A-3B8DC1472C5F}"/>
              </a:ext>
            </a:extLst>
          </p:cNvPr>
          <p:cNvSpPr/>
          <p:nvPr/>
        </p:nvSpPr>
        <p:spPr>
          <a:xfrm>
            <a:off x="3862418" y="1201283"/>
            <a:ext cx="1355974" cy="55026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4975411-0570-1647-B970-E94A195019B7}"/>
              </a:ext>
            </a:extLst>
          </p:cNvPr>
          <p:cNvSpPr txBox="1"/>
          <p:nvPr/>
        </p:nvSpPr>
        <p:spPr>
          <a:xfrm>
            <a:off x="9541164" y="-1163782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524111-260B-A94C-AAE5-8387D0850B05}"/>
              </a:ext>
            </a:extLst>
          </p:cNvPr>
          <p:cNvSpPr txBox="1"/>
          <p:nvPr/>
        </p:nvSpPr>
        <p:spPr>
          <a:xfrm>
            <a:off x="557933" y="4261980"/>
            <a:ext cx="1092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(Sentence)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A7F8C40-03C0-F648-A307-0561A22D85DB}"/>
              </a:ext>
            </a:extLst>
          </p:cNvPr>
          <p:cNvSpPr txBox="1"/>
          <p:nvPr/>
        </p:nvSpPr>
        <p:spPr>
          <a:xfrm>
            <a:off x="2987566" y="3100508"/>
            <a:ext cx="78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Split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(Word)</a:t>
            </a:r>
          </a:p>
        </p:txBody>
      </p:sp>
      <p:sp>
        <p:nvSpPr>
          <p:cNvPr id="213" name="Rounded Rectangle 212">
            <a:extLst>
              <a:ext uri="{FF2B5EF4-FFF2-40B4-BE49-F238E27FC236}">
                <a16:creationId xmlns:a16="http://schemas.microsoft.com/office/drawing/2014/main" id="{54592E54-6F4E-404D-871D-3097A0C59438}"/>
              </a:ext>
            </a:extLst>
          </p:cNvPr>
          <p:cNvSpPr/>
          <p:nvPr/>
        </p:nvSpPr>
        <p:spPr>
          <a:xfrm>
            <a:off x="3936458" y="4548540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1B1B940E-FD6B-FD44-B2CE-3E10A0FCBCCA}"/>
              </a:ext>
            </a:extLst>
          </p:cNvPr>
          <p:cNvSpPr/>
          <p:nvPr/>
        </p:nvSpPr>
        <p:spPr>
          <a:xfrm>
            <a:off x="3955024" y="3275664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>
            <a:extLst>
              <a:ext uri="{FF2B5EF4-FFF2-40B4-BE49-F238E27FC236}">
                <a16:creationId xmlns:a16="http://schemas.microsoft.com/office/drawing/2014/main" id="{8E243A32-D803-8941-B05B-00D391C42541}"/>
              </a:ext>
            </a:extLst>
          </p:cNvPr>
          <p:cNvSpPr/>
          <p:nvPr/>
        </p:nvSpPr>
        <p:spPr>
          <a:xfrm>
            <a:off x="3938119" y="1535927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EF6BE5B4-CF87-2E49-A47F-13C60D8F8619}"/>
              </a:ext>
            </a:extLst>
          </p:cNvPr>
          <p:cNvSpPr/>
          <p:nvPr/>
        </p:nvSpPr>
        <p:spPr>
          <a:xfrm>
            <a:off x="110791" y="3440090"/>
            <a:ext cx="1503381" cy="755187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 </a:t>
            </a:r>
          </a:p>
          <a:p>
            <a:r>
              <a:rPr lang="en-US" sz="1200" dirty="0">
                <a:effectLst/>
              </a:rPr>
              <a:t>You will see. </a:t>
            </a:r>
          </a:p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E8014FDC-465C-6045-AF88-5E6879D1B24F}"/>
              </a:ext>
            </a:extLst>
          </p:cNvPr>
          <p:cNvSpPr/>
          <p:nvPr/>
        </p:nvSpPr>
        <p:spPr>
          <a:xfrm>
            <a:off x="1877919" y="210244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them.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96FF453D-E4A7-6247-B119-6BF860A2D388}"/>
              </a:ext>
            </a:extLst>
          </p:cNvPr>
          <p:cNvSpPr/>
          <p:nvPr/>
        </p:nvSpPr>
        <p:spPr>
          <a:xfrm>
            <a:off x="1884906" y="3611492"/>
            <a:ext cx="908165" cy="418896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will see.</a:t>
            </a:r>
          </a:p>
        </p:txBody>
      </p:sp>
      <p:sp>
        <p:nvSpPr>
          <p:cNvPr id="219" name="Rounded Rectangle 218">
            <a:extLst>
              <a:ext uri="{FF2B5EF4-FFF2-40B4-BE49-F238E27FC236}">
                <a16:creationId xmlns:a16="http://schemas.microsoft.com/office/drawing/2014/main" id="{D5C4D4A0-7CFE-2A45-9F70-76A8F70D2679}"/>
              </a:ext>
            </a:extLst>
          </p:cNvPr>
          <p:cNvSpPr/>
          <p:nvPr/>
        </p:nvSpPr>
        <p:spPr>
          <a:xfrm>
            <a:off x="1868551" y="5346134"/>
            <a:ext cx="950310" cy="52353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 may like them in a tree!</a:t>
            </a:r>
          </a:p>
        </p:txBody>
      </p:sp>
      <p:sp>
        <p:nvSpPr>
          <p:cNvPr id="220" name="Rounded Rectangle 219">
            <a:extLst>
              <a:ext uri="{FF2B5EF4-FFF2-40B4-BE49-F238E27FC236}">
                <a16:creationId xmlns:a16="http://schemas.microsoft.com/office/drawing/2014/main" id="{0A3A0EB1-187E-CF45-A9C5-BD24915C649F}"/>
              </a:ext>
            </a:extLst>
          </p:cNvPr>
          <p:cNvSpPr/>
          <p:nvPr/>
        </p:nvSpPr>
        <p:spPr>
          <a:xfrm>
            <a:off x="4014319" y="1645581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1" name="Rounded Rectangle 220">
            <a:extLst>
              <a:ext uri="{FF2B5EF4-FFF2-40B4-BE49-F238E27FC236}">
                <a16:creationId xmlns:a16="http://schemas.microsoft.com/office/drawing/2014/main" id="{2CF8602B-B8DD-174A-B4C9-63F72C0DFEDA}"/>
              </a:ext>
            </a:extLst>
          </p:cNvPr>
          <p:cNvSpPr/>
          <p:nvPr/>
        </p:nvSpPr>
        <p:spPr>
          <a:xfrm>
            <a:off x="4518498" y="1645581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2" name="Rounded Rectangle 221">
            <a:extLst>
              <a:ext uri="{FF2B5EF4-FFF2-40B4-BE49-F238E27FC236}">
                <a16:creationId xmlns:a16="http://schemas.microsoft.com/office/drawing/2014/main" id="{C1ADEEB5-F548-F44D-B588-6731D04D2025}"/>
              </a:ext>
            </a:extLst>
          </p:cNvPr>
          <p:cNvSpPr/>
          <p:nvPr/>
        </p:nvSpPr>
        <p:spPr>
          <a:xfrm>
            <a:off x="4014319" y="2105283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23" name="Rounded Rectangle 222">
            <a:extLst>
              <a:ext uri="{FF2B5EF4-FFF2-40B4-BE49-F238E27FC236}">
                <a16:creationId xmlns:a16="http://schemas.microsoft.com/office/drawing/2014/main" id="{2BAC4219-700F-474F-AF9E-1A102BF5D0AF}"/>
              </a:ext>
            </a:extLst>
          </p:cNvPr>
          <p:cNvSpPr/>
          <p:nvPr/>
        </p:nvSpPr>
        <p:spPr>
          <a:xfrm>
            <a:off x="4014319" y="2564985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them.</a:t>
            </a:r>
          </a:p>
        </p:txBody>
      </p:sp>
      <p:sp>
        <p:nvSpPr>
          <p:cNvPr id="224" name="Rounded Rectangle 223">
            <a:extLst>
              <a:ext uri="{FF2B5EF4-FFF2-40B4-BE49-F238E27FC236}">
                <a16:creationId xmlns:a16="http://schemas.microsoft.com/office/drawing/2014/main" id="{B7DEF251-FCEF-164C-9763-5ED6008E9AB6}"/>
              </a:ext>
            </a:extLst>
          </p:cNvPr>
          <p:cNvSpPr/>
          <p:nvPr/>
        </p:nvSpPr>
        <p:spPr>
          <a:xfrm>
            <a:off x="4059727" y="3369805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B125DD0E-5547-E844-AB18-068609EE31B4}"/>
              </a:ext>
            </a:extLst>
          </p:cNvPr>
          <p:cNvSpPr/>
          <p:nvPr/>
        </p:nvSpPr>
        <p:spPr>
          <a:xfrm>
            <a:off x="4575432" y="33665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will</a:t>
            </a: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430C5FE7-013F-5E46-A3B9-52CDBE3B9469}"/>
              </a:ext>
            </a:extLst>
          </p:cNvPr>
          <p:cNvSpPr/>
          <p:nvPr/>
        </p:nvSpPr>
        <p:spPr>
          <a:xfrm>
            <a:off x="4059727" y="3857884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see.</a:t>
            </a:r>
          </a:p>
        </p:txBody>
      </p:sp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9CB024EC-2518-BA42-A025-31405CA4578C}"/>
              </a:ext>
            </a:extLst>
          </p:cNvPr>
          <p:cNvSpPr/>
          <p:nvPr/>
        </p:nvSpPr>
        <p:spPr>
          <a:xfrm>
            <a:off x="4012661" y="4675399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You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3E61342A-8753-F04D-B326-1B32CE025BED}"/>
              </a:ext>
            </a:extLst>
          </p:cNvPr>
          <p:cNvSpPr/>
          <p:nvPr/>
        </p:nvSpPr>
        <p:spPr>
          <a:xfrm>
            <a:off x="4529309" y="4675399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may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BF0D04BC-5169-BE40-B15E-33FC3D87EE19}"/>
              </a:ext>
            </a:extLst>
          </p:cNvPr>
          <p:cNvSpPr/>
          <p:nvPr/>
        </p:nvSpPr>
        <p:spPr>
          <a:xfrm>
            <a:off x="4011106" y="5150401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like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15AFE4C-9E51-5A44-8584-54102030C40B}"/>
              </a:ext>
            </a:extLst>
          </p:cNvPr>
          <p:cNvSpPr/>
          <p:nvPr/>
        </p:nvSpPr>
        <p:spPr>
          <a:xfrm>
            <a:off x="4509990" y="5151870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them</a:t>
            </a:r>
          </a:p>
        </p:txBody>
      </p:sp>
      <p:sp>
        <p:nvSpPr>
          <p:cNvPr id="231" name="Rounded Rectangle 230">
            <a:extLst>
              <a:ext uri="{FF2B5EF4-FFF2-40B4-BE49-F238E27FC236}">
                <a16:creationId xmlns:a16="http://schemas.microsoft.com/office/drawing/2014/main" id="{97FE0116-C7BA-2F45-9337-AD3512493628}"/>
              </a:ext>
            </a:extLst>
          </p:cNvPr>
          <p:cNvSpPr/>
          <p:nvPr/>
        </p:nvSpPr>
        <p:spPr>
          <a:xfrm>
            <a:off x="4512306" y="5624998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in</a:t>
            </a:r>
          </a:p>
        </p:txBody>
      </p:sp>
      <p:sp>
        <p:nvSpPr>
          <p:cNvPr id="232" name="Rounded Rectangle 231">
            <a:extLst>
              <a:ext uri="{FF2B5EF4-FFF2-40B4-BE49-F238E27FC236}">
                <a16:creationId xmlns:a16="http://schemas.microsoft.com/office/drawing/2014/main" id="{956715F3-D831-674D-BB5E-F6FB5613987D}"/>
              </a:ext>
            </a:extLst>
          </p:cNvPr>
          <p:cNvSpPr/>
          <p:nvPr/>
        </p:nvSpPr>
        <p:spPr>
          <a:xfrm>
            <a:off x="4011685" y="5616779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a</a:t>
            </a: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25D0B08E-BC40-9241-A506-2E330FB14A21}"/>
              </a:ext>
            </a:extLst>
          </p:cNvPr>
          <p:cNvSpPr/>
          <p:nvPr/>
        </p:nvSpPr>
        <p:spPr>
          <a:xfrm>
            <a:off x="4017083" y="6076063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tree!</a:t>
            </a:r>
          </a:p>
        </p:txBody>
      </p:sp>
      <p:cxnSp>
        <p:nvCxnSpPr>
          <p:cNvPr id="234" name="Elbow Connector 233">
            <a:extLst>
              <a:ext uri="{FF2B5EF4-FFF2-40B4-BE49-F238E27FC236}">
                <a16:creationId xmlns:a16="http://schemas.microsoft.com/office/drawing/2014/main" id="{91AA0B12-92E8-064C-9D19-B3CCB0E09857}"/>
              </a:ext>
            </a:extLst>
          </p:cNvPr>
          <p:cNvCxnSpPr>
            <a:cxnSpLocks/>
            <a:stCxn id="216" idx="3"/>
            <a:endCxn id="217" idx="1"/>
          </p:cNvCxnSpPr>
          <p:nvPr/>
        </p:nvCxnSpPr>
        <p:spPr>
          <a:xfrm flipV="1">
            <a:off x="1614172" y="2311890"/>
            <a:ext cx="263747" cy="1505794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>
            <a:extLst>
              <a:ext uri="{FF2B5EF4-FFF2-40B4-BE49-F238E27FC236}">
                <a16:creationId xmlns:a16="http://schemas.microsoft.com/office/drawing/2014/main" id="{A433035B-30FC-2843-9FCD-7955AB333193}"/>
              </a:ext>
            </a:extLst>
          </p:cNvPr>
          <p:cNvCxnSpPr>
            <a:cxnSpLocks/>
            <a:stCxn id="216" idx="3"/>
            <a:endCxn id="218" idx="1"/>
          </p:cNvCxnSpPr>
          <p:nvPr/>
        </p:nvCxnSpPr>
        <p:spPr>
          <a:xfrm>
            <a:off x="1614172" y="3817684"/>
            <a:ext cx="270734" cy="3256"/>
          </a:xfrm>
          <a:prstGeom prst="bentConnector3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>
            <a:extLst>
              <a:ext uri="{FF2B5EF4-FFF2-40B4-BE49-F238E27FC236}">
                <a16:creationId xmlns:a16="http://schemas.microsoft.com/office/drawing/2014/main" id="{00CE512D-1E9A-5145-8C51-5209332A930C}"/>
              </a:ext>
            </a:extLst>
          </p:cNvPr>
          <p:cNvCxnSpPr>
            <a:cxnSpLocks/>
            <a:stCxn id="216" idx="3"/>
            <a:endCxn id="219" idx="1"/>
          </p:cNvCxnSpPr>
          <p:nvPr/>
        </p:nvCxnSpPr>
        <p:spPr>
          <a:xfrm>
            <a:off x="1614172" y="3817684"/>
            <a:ext cx="254379" cy="179021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26C0223B-5EDA-8042-850D-CDB786A290DF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>
            <a:off x="2857436" y="3949644"/>
            <a:ext cx="1004982" cy="2953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85C71B9E-79B1-FE48-98B6-9B20C903FA24}"/>
              </a:ext>
            </a:extLst>
          </p:cNvPr>
          <p:cNvCxnSpPr>
            <a:cxnSpLocks/>
            <a:stCxn id="88" idx="3"/>
            <a:endCxn id="91" idx="1"/>
          </p:cNvCxnSpPr>
          <p:nvPr/>
        </p:nvCxnSpPr>
        <p:spPr>
          <a:xfrm flipV="1">
            <a:off x="5218392" y="3949643"/>
            <a:ext cx="896230" cy="295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34B5A202-0578-104B-B4F2-C5CB7DEE9318}"/>
              </a:ext>
            </a:extLst>
          </p:cNvPr>
          <p:cNvSpPr/>
          <p:nvPr/>
        </p:nvSpPr>
        <p:spPr>
          <a:xfrm>
            <a:off x="6222454" y="4543921"/>
            <a:ext cx="1163784" cy="21156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ounded Rectangle 243">
            <a:extLst>
              <a:ext uri="{FF2B5EF4-FFF2-40B4-BE49-F238E27FC236}">
                <a16:creationId xmlns:a16="http://schemas.microsoft.com/office/drawing/2014/main" id="{BD7523BF-DCF3-744D-A190-D648FD42BB2C}"/>
              </a:ext>
            </a:extLst>
          </p:cNvPr>
          <p:cNvSpPr/>
          <p:nvPr/>
        </p:nvSpPr>
        <p:spPr>
          <a:xfrm>
            <a:off x="6241020" y="3271045"/>
            <a:ext cx="1163784" cy="10949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ounded Rectangle 244">
            <a:extLst>
              <a:ext uri="{FF2B5EF4-FFF2-40B4-BE49-F238E27FC236}">
                <a16:creationId xmlns:a16="http://schemas.microsoft.com/office/drawing/2014/main" id="{97E77515-1A8D-6747-9441-DB4309B4C24E}"/>
              </a:ext>
            </a:extLst>
          </p:cNvPr>
          <p:cNvSpPr/>
          <p:nvPr/>
        </p:nvSpPr>
        <p:spPr>
          <a:xfrm>
            <a:off x="6224115" y="1531308"/>
            <a:ext cx="1165352" cy="155170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ounded Rectangle 245">
            <a:extLst>
              <a:ext uri="{FF2B5EF4-FFF2-40B4-BE49-F238E27FC236}">
                <a16:creationId xmlns:a16="http://schemas.microsoft.com/office/drawing/2014/main" id="{FF73F8BB-FB8B-F84E-88AC-F49A818F043F}"/>
              </a:ext>
            </a:extLst>
          </p:cNvPr>
          <p:cNvSpPr/>
          <p:nvPr/>
        </p:nvSpPr>
        <p:spPr>
          <a:xfrm>
            <a:off x="6300315" y="1640962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7" name="Rounded Rectangle 246">
            <a:extLst>
              <a:ext uri="{FF2B5EF4-FFF2-40B4-BE49-F238E27FC236}">
                <a16:creationId xmlns:a16="http://schemas.microsoft.com/office/drawing/2014/main" id="{7F7B2B27-61F9-624C-A13E-DEC616E34670}"/>
              </a:ext>
            </a:extLst>
          </p:cNvPr>
          <p:cNvSpPr/>
          <p:nvPr/>
        </p:nvSpPr>
        <p:spPr>
          <a:xfrm>
            <a:off x="6804494" y="1640962"/>
            <a:ext cx="53109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8" name="Rounded Rectangle 247">
            <a:extLst>
              <a:ext uri="{FF2B5EF4-FFF2-40B4-BE49-F238E27FC236}">
                <a16:creationId xmlns:a16="http://schemas.microsoft.com/office/drawing/2014/main" id="{26010B93-A2E5-4446-AE24-4451C244A364}"/>
              </a:ext>
            </a:extLst>
          </p:cNvPr>
          <p:cNvSpPr/>
          <p:nvPr/>
        </p:nvSpPr>
        <p:spPr>
          <a:xfrm>
            <a:off x="6300315" y="2100664"/>
            <a:ext cx="4572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49" name="Rounded Rectangle 248">
            <a:extLst>
              <a:ext uri="{FF2B5EF4-FFF2-40B4-BE49-F238E27FC236}">
                <a16:creationId xmlns:a16="http://schemas.microsoft.com/office/drawing/2014/main" id="{DFEF2B0B-1CF4-F748-953D-D3078E47915E}"/>
              </a:ext>
            </a:extLst>
          </p:cNvPr>
          <p:cNvSpPr/>
          <p:nvPr/>
        </p:nvSpPr>
        <p:spPr>
          <a:xfrm>
            <a:off x="6300315" y="2560366"/>
            <a:ext cx="60267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0" name="Rounded Rectangle 249">
            <a:extLst>
              <a:ext uri="{FF2B5EF4-FFF2-40B4-BE49-F238E27FC236}">
                <a16:creationId xmlns:a16="http://schemas.microsoft.com/office/drawing/2014/main" id="{C88AE096-E5E9-5948-A475-73EC5E00DDB0}"/>
              </a:ext>
            </a:extLst>
          </p:cNvPr>
          <p:cNvSpPr/>
          <p:nvPr/>
        </p:nvSpPr>
        <p:spPr>
          <a:xfrm>
            <a:off x="6345723" y="3365186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1" name="Rounded Rectangle 250">
            <a:extLst>
              <a:ext uri="{FF2B5EF4-FFF2-40B4-BE49-F238E27FC236}">
                <a16:creationId xmlns:a16="http://schemas.microsoft.com/office/drawing/2014/main" id="{E1DB91DD-1AF1-3C4C-B8CE-9FC5E17D6208}"/>
              </a:ext>
            </a:extLst>
          </p:cNvPr>
          <p:cNvSpPr/>
          <p:nvPr/>
        </p:nvSpPr>
        <p:spPr>
          <a:xfrm>
            <a:off x="6861428" y="3361943"/>
            <a:ext cx="45720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AE39F6AA-8E16-D148-8085-2E6C31D406BC}"/>
              </a:ext>
            </a:extLst>
          </p:cNvPr>
          <p:cNvSpPr/>
          <p:nvPr/>
        </p:nvSpPr>
        <p:spPr>
          <a:xfrm>
            <a:off x="6345723" y="3853265"/>
            <a:ext cx="51570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3" name="Rounded Rectangle 252">
            <a:extLst>
              <a:ext uri="{FF2B5EF4-FFF2-40B4-BE49-F238E27FC236}">
                <a16:creationId xmlns:a16="http://schemas.microsoft.com/office/drawing/2014/main" id="{AF5A52C0-BF94-2147-BC5A-79ECFD104146}"/>
              </a:ext>
            </a:extLst>
          </p:cNvPr>
          <p:cNvSpPr/>
          <p:nvPr/>
        </p:nvSpPr>
        <p:spPr>
          <a:xfrm>
            <a:off x="6298657" y="4670780"/>
            <a:ext cx="45720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4" name="Rounded Rectangle 253">
            <a:extLst>
              <a:ext uri="{FF2B5EF4-FFF2-40B4-BE49-F238E27FC236}">
                <a16:creationId xmlns:a16="http://schemas.microsoft.com/office/drawing/2014/main" id="{D73A7A22-8F17-1A48-B685-CF5797D08F8E}"/>
              </a:ext>
            </a:extLst>
          </p:cNvPr>
          <p:cNvSpPr/>
          <p:nvPr/>
        </p:nvSpPr>
        <p:spPr>
          <a:xfrm>
            <a:off x="6815305" y="4670780"/>
            <a:ext cx="49935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5" name="Rounded Rectangle 254">
            <a:extLst>
              <a:ext uri="{FF2B5EF4-FFF2-40B4-BE49-F238E27FC236}">
                <a16:creationId xmlns:a16="http://schemas.microsoft.com/office/drawing/2014/main" id="{2BA0A577-D528-F248-AC45-5B509F13F6A9}"/>
              </a:ext>
            </a:extLst>
          </p:cNvPr>
          <p:cNvSpPr/>
          <p:nvPr/>
        </p:nvSpPr>
        <p:spPr>
          <a:xfrm>
            <a:off x="6297102" y="5145782"/>
            <a:ext cx="442191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6" name="Rounded Rectangle 255">
            <a:extLst>
              <a:ext uri="{FF2B5EF4-FFF2-40B4-BE49-F238E27FC236}">
                <a16:creationId xmlns:a16="http://schemas.microsoft.com/office/drawing/2014/main" id="{825F2DD4-6959-C746-BD89-F4C85622A701}"/>
              </a:ext>
            </a:extLst>
          </p:cNvPr>
          <p:cNvSpPr/>
          <p:nvPr/>
        </p:nvSpPr>
        <p:spPr>
          <a:xfrm>
            <a:off x="6795986" y="5147251"/>
            <a:ext cx="561110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7" name="Rounded Rectangle 256">
            <a:extLst>
              <a:ext uri="{FF2B5EF4-FFF2-40B4-BE49-F238E27FC236}">
                <a16:creationId xmlns:a16="http://schemas.microsoft.com/office/drawing/2014/main" id="{F104D314-CB01-5D4F-9611-93A18C7EEEF1}"/>
              </a:ext>
            </a:extLst>
          </p:cNvPr>
          <p:cNvSpPr/>
          <p:nvPr/>
        </p:nvSpPr>
        <p:spPr>
          <a:xfrm>
            <a:off x="6798302" y="5620379"/>
            <a:ext cx="338284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8" name="Rounded Rectangle 257">
            <a:extLst>
              <a:ext uri="{FF2B5EF4-FFF2-40B4-BE49-F238E27FC236}">
                <a16:creationId xmlns:a16="http://schemas.microsoft.com/office/drawing/2014/main" id="{C1545E32-E799-3747-8E25-D64A7AA21E8A}"/>
              </a:ext>
            </a:extLst>
          </p:cNvPr>
          <p:cNvSpPr/>
          <p:nvPr/>
        </p:nvSpPr>
        <p:spPr>
          <a:xfrm>
            <a:off x="6297681" y="5612160"/>
            <a:ext cx="338285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59" name="Rounded Rectangle 258">
            <a:extLst>
              <a:ext uri="{FF2B5EF4-FFF2-40B4-BE49-F238E27FC236}">
                <a16:creationId xmlns:a16="http://schemas.microsoft.com/office/drawing/2014/main" id="{D48C0665-69FF-0444-8BDC-D70ED6DBB161}"/>
              </a:ext>
            </a:extLst>
          </p:cNvPr>
          <p:cNvSpPr/>
          <p:nvPr/>
        </p:nvSpPr>
        <p:spPr>
          <a:xfrm>
            <a:off x="6303079" y="6089916"/>
            <a:ext cx="539169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effectLst/>
              </a:rPr>
              <a:t>1</a:t>
            </a:r>
          </a:p>
        </p:txBody>
      </p:sp>
      <p:sp>
        <p:nvSpPr>
          <p:cNvPr id="260" name="Rounded Rectangle 259">
            <a:extLst>
              <a:ext uri="{FF2B5EF4-FFF2-40B4-BE49-F238E27FC236}">
                <a16:creationId xmlns:a16="http://schemas.microsoft.com/office/drawing/2014/main" id="{CC815556-27F1-9D43-BF12-09745D94226B}"/>
              </a:ext>
            </a:extLst>
          </p:cNvPr>
          <p:cNvSpPr/>
          <p:nvPr/>
        </p:nvSpPr>
        <p:spPr>
          <a:xfrm>
            <a:off x="8354886" y="210066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</a:t>
            </a:r>
            <a:endParaRPr lang="en-US" sz="1200" dirty="0">
              <a:effectLst/>
            </a:endParaRPr>
          </a:p>
        </p:txBody>
      </p:sp>
      <p:sp>
        <p:nvSpPr>
          <p:cNvPr id="261" name="Rounded Rectangle 260">
            <a:extLst>
              <a:ext uri="{FF2B5EF4-FFF2-40B4-BE49-F238E27FC236}">
                <a16:creationId xmlns:a16="http://schemas.microsoft.com/office/drawing/2014/main" id="{B1BBC9EB-FB0A-A849-B3D8-CC0B3450FB5E}"/>
              </a:ext>
            </a:extLst>
          </p:cNvPr>
          <p:cNvSpPr/>
          <p:nvPr/>
        </p:nvSpPr>
        <p:spPr>
          <a:xfrm>
            <a:off x="8354886" y="3610494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</a:t>
            </a:r>
            <a:endParaRPr lang="en-US" sz="1200" dirty="0">
              <a:effectLst/>
            </a:endParaRPr>
          </a:p>
        </p:txBody>
      </p:sp>
      <p:sp>
        <p:nvSpPr>
          <p:cNvPr id="262" name="Rounded Rectangle 261">
            <a:extLst>
              <a:ext uri="{FF2B5EF4-FFF2-40B4-BE49-F238E27FC236}">
                <a16:creationId xmlns:a16="http://schemas.microsoft.com/office/drawing/2014/main" id="{12DA32B7-8163-454E-820F-CE71401AFC90}"/>
              </a:ext>
            </a:extLst>
          </p:cNvPr>
          <p:cNvSpPr/>
          <p:nvPr/>
        </p:nvSpPr>
        <p:spPr>
          <a:xfrm>
            <a:off x="8362461" y="5393985"/>
            <a:ext cx="377538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7</a:t>
            </a:r>
            <a:endParaRPr lang="en-US" sz="1200" dirty="0">
              <a:effectLst/>
            </a:endParaRPr>
          </a:p>
        </p:txBody>
      </p:sp>
      <p:sp>
        <p:nvSpPr>
          <p:cNvPr id="263" name="Rounded Rectangle 262">
            <a:extLst>
              <a:ext uri="{FF2B5EF4-FFF2-40B4-BE49-F238E27FC236}">
                <a16:creationId xmlns:a16="http://schemas.microsoft.com/office/drawing/2014/main" id="{E5F5C7B6-C955-3347-93C4-6F0BC4A6F8DF}"/>
              </a:ext>
            </a:extLst>
          </p:cNvPr>
          <p:cNvSpPr/>
          <p:nvPr/>
        </p:nvSpPr>
        <p:spPr>
          <a:xfrm>
            <a:off x="9681360" y="3608235"/>
            <a:ext cx="813246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(14, 3)</a:t>
            </a:r>
            <a:endParaRPr lang="en-US" sz="1200" dirty="0">
              <a:effectLst/>
            </a:endParaRPr>
          </a:p>
        </p:txBody>
      </p:sp>
      <p:sp>
        <p:nvSpPr>
          <p:cNvPr id="264" name="Rounded Rectangle 263">
            <a:extLst>
              <a:ext uri="{FF2B5EF4-FFF2-40B4-BE49-F238E27FC236}">
                <a16:creationId xmlns:a16="http://schemas.microsoft.com/office/drawing/2014/main" id="{D536A1EB-7FC3-3643-8843-4789BE201EDE}"/>
              </a:ext>
            </a:extLst>
          </p:cNvPr>
          <p:cNvSpPr/>
          <p:nvPr/>
        </p:nvSpPr>
        <p:spPr>
          <a:xfrm>
            <a:off x="11320465" y="3610494"/>
            <a:ext cx="601493" cy="41889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4.67</a:t>
            </a:r>
            <a:endParaRPr lang="en-US" sz="1200" dirty="0">
              <a:effectLst/>
            </a:endParaRPr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418B30D-76AE-B04F-8633-B83EA4866576}"/>
              </a:ext>
            </a:extLst>
          </p:cNvPr>
          <p:cNvCxnSpPr>
            <a:cxnSpLocks/>
            <a:stCxn id="91" idx="3"/>
            <a:endCxn id="89" idx="1"/>
          </p:cNvCxnSpPr>
          <p:nvPr/>
        </p:nvCxnSpPr>
        <p:spPr>
          <a:xfrm>
            <a:off x="7470596" y="3949643"/>
            <a:ext cx="862300" cy="993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Elbow Connector 267">
            <a:extLst>
              <a:ext uri="{FF2B5EF4-FFF2-40B4-BE49-F238E27FC236}">
                <a16:creationId xmlns:a16="http://schemas.microsoft.com/office/drawing/2014/main" id="{B7712A16-54FC-8743-8707-29845297F050}"/>
              </a:ext>
            </a:extLst>
          </p:cNvPr>
          <p:cNvCxnSpPr>
            <a:cxnSpLocks/>
            <a:stCxn id="261" idx="3"/>
            <a:endCxn id="263" idx="1"/>
          </p:cNvCxnSpPr>
          <p:nvPr/>
        </p:nvCxnSpPr>
        <p:spPr>
          <a:xfrm flipV="1">
            <a:off x="8732424" y="3817683"/>
            <a:ext cx="948936" cy="2259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Elbow Connector 268">
            <a:extLst>
              <a:ext uri="{FF2B5EF4-FFF2-40B4-BE49-F238E27FC236}">
                <a16:creationId xmlns:a16="http://schemas.microsoft.com/office/drawing/2014/main" id="{914E8F8B-2ED9-7647-A456-2432AA5676D8}"/>
              </a:ext>
            </a:extLst>
          </p:cNvPr>
          <p:cNvCxnSpPr>
            <a:cxnSpLocks/>
            <a:stCxn id="260" idx="3"/>
            <a:endCxn id="263" idx="1"/>
          </p:cNvCxnSpPr>
          <p:nvPr/>
        </p:nvCxnSpPr>
        <p:spPr>
          <a:xfrm>
            <a:off x="8732424" y="2310112"/>
            <a:ext cx="948936" cy="1507571"/>
          </a:xfrm>
          <a:prstGeom prst="bentConnector3">
            <a:avLst>
              <a:gd name="adj1" fmla="val 25018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Elbow Connector 269">
            <a:extLst>
              <a:ext uri="{FF2B5EF4-FFF2-40B4-BE49-F238E27FC236}">
                <a16:creationId xmlns:a16="http://schemas.microsoft.com/office/drawing/2014/main" id="{DD478A55-0E12-2F45-A951-88FD9EBD4300}"/>
              </a:ext>
            </a:extLst>
          </p:cNvPr>
          <p:cNvCxnSpPr>
            <a:cxnSpLocks/>
            <a:stCxn id="262" idx="3"/>
            <a:endCxn id="263" idx="1"/>
          </p:cNvCxnSpPr>
          <p:nvPr/>
        </p:nvCxnSpPr>
        <p:spPr>
          <a:xfrm flipV="1">
            <a:off x="8739999" y="3817683"/>
            <a:ext cx="941361" cy="1785750"/>
          </a:xfrm>
          <a:prstGeom prst="bentConnector3">
            <a:avLst>
              <a:gd name="adj1" fmla="val 24817"/>
            </a:avLst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E0AF7E9D-9CD2-7541-869F-A8BF1C9CFD54}"/>
              </a:ext>
            </a:extLst>
          </p:cNvPr>
          <p:cNvCxnSpPr>
            <a:cxnSpLocks/>
            <a:stCxn id="263" idx="3"/>
            <a:endCxn id="264" idx="1"/>
          </p:cNvCxnSpPr>
          <p:nvPr/>
        </p:nvCxnSpPr>
        <p:spPr>
          <a:xfrm>
            <a:off x="10494606" y="3817683"/>
            <a:ext cx="825859" cy="225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>
            <a:extLst>
              <a:ext uri="{FF2B5EF4-FFF2-40B4-BE49-F238E27FC236}">
                <a16:creationId xmlns:a16="http://schemas.microsoft.com/office/drawing/2014/main" id="{5F371DD7-131F-D54D-BF63-5F958C53AF94}"/>
              </a:ext>
            </a:extLst>
          </p:cNvPr>
          <p:cNvSpPr txBox="1"/>
          <p:nvPr/>
        </p:nvSpPr>
        <p:spPr>
          <a:xfrm>
            <a:off x="5421845" y="4027131"/>
            <a:ext cx="636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(one)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A0622DC-A251-DF48-8C97-8819A0E4D1D8}"/>
              </a:ext>
            </a:extLst>
          </p:cNvPr>
          <p:cNvSpPr txBox="1"/>
          <p:nvPr/>
        </p:nvSpPr>
        <p:spPr>
          <a:xfrm>
            <a:off x="7575535" y="3246694"/>
            <a:ext cx="5757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</a:rPr>
              <a:t>Map</a:t>
            </a:r>
          </a:p>
          <a:p>
            <a:pPr algn="ctr"/>
            <a:r>
              <a:rPr lang="en-US" sz="1600" b="1" dirty="0">
                <a:solidFill>
                  <a:schemeClr val="accent2"/>
                </a:solidFill>
              </a:rPr>
              <a:t>Add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4B95DD-3915-364C-B34A-AA0D96514CCD}"/>
              </a:ext>
            </a:extLst>
          </p:cNvPr>
          <p:cNvSpPr txBox="1"/>
          <p:nvPr/>
        </p:nvSpPr>
        <p:spPr>
          <a:xfrm>
            <a:off x="8967675" y="3864275"/>
            <a:ext cx="758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(Add, </a:t>
            </a:r>
          </a:p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Count)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A2BA4D3-5ED4-4B45-B311-9DCC44971890}"/>
              </a:ext>
            </a:extLst>
          </p:cNvPr>
          <p:cNvSpPr txBox="1"/>
          <p:nvPr/>
        </p:nvSpPr>
        <p:spPr>
          <a:xfrm>
            <a:off x="10541816" y="3369805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Divide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B9AA45AF-8236-D74E-9A31-3B1716354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23" y="73088"/>
            <a:ext cx="2990181" cy="2783963"/>
          </a:xfrm>
          <a:prstGeom prst="rect">
            <a:avLst/>
          </a:prstGeom>
        </p:spPr>
      </p:pic>
      <p:sp>
        <p:nvSpPr>
          <p:cNvPr id="67" name="Title 1">
            <a:extLst>
              <a:ext uri="{FF2B5EF4-FFF2-40B4-BE49-F238E27FC236}">
                <a16:creationId xmlns:a16="http://schemas.microsoft.com/office/drawing/2014/main" id="{6CBDE2C4-75D7-D444-97AF-E7ADADEF9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80184"/>
          </a:xfrm>
        </p:spPr>
        <p:txBody>
          <a:bodyPr/>
          <a:lstStyle/>
          <a:p>
            <a:r>
              <a:rPr lang="en-US" dirty="0"/>
              <a:t>Step 3 – Translate to Python</a:t>
            </a:r>
          </a:p>
        </p:txBody>
      </p:sp>
    </p:spTree>
    <p:extLst>
      <p:ext uri="{BB962C8B-B14F-4D97-AF65-F5344CB8AC3E}">
        <p14:creationId xmlns:p14="http://schemas.microsoft.com/office/powerpoint/2010/main" val="3055870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7" grpId="0"/>
      <p:bldP spid="263" grpId="0" animBg="1"/>
      <p:bldP spid="264" grpId="0" animBg="1"/>
      <p:bldP spid="2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r>
              <a:rPr lang="en-US" dirty="0"/>
              <a:t>Rubik's cube? </a:t>
            </a:r>
            <a:br>
              <a:rPr lang="en-US" dirty="0"/>
            </a:br>
            <a:r>
              <a:rPr lang="en-US" dirty="0"/>
              <a:t>I thought this was about data management?</a:t>
            </a:r>
          </a:p>
        </p:txBody>
      </p:sp>
    </p:spTree>
    <p:extLst>
      <p:ext uri="{BB962C8B-B14F-4D97-AF65-F5344CB8AC3E}">
        <p14:creationId xmlns:p14="http://schemas.microsoft.com/office/powerpoint/2010/main" val="1625139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Focus on structured data first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1650A99-36F1-8947-92F6-17586B0FBC28}"/>
              </a:ext>
            </a:extLst>
          </p:cNvPr>
          <p:cNvSpPr/>
          <p:nvPr/>
        </p:nvSpPr>
        <p:spPr>
          <a:xfrm>
            <a:off x="1580445" y="3261607"/>
            <a:ext cx="4076698" cy="18974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Structured</a:t>
            </a:r>
          </a:p>
          <a:p>
            <a:pPr algn="ctr"/>
            <a:endParaRPr lang="en-US" dirty="0"/>
          </a:p>
          <a:p>
            <a:pPr algn="ctr"/>
            <a:r>
              <a:rPr lang="en-US" i="1" dirty="0"/>
              <a:t>Data that can be stored easily in a table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F4102E-1EE7-7244-BDD0-AB96F894F5A8}"/>
              </a:ext>
            </a:extLst>
          </p:cNvPr>
          <p:cNvSpPr/>
          <p:nvPr/>
        </p:nvSpPr>
        <p:spPr>
          <a:xfrm>
            <a:off x="6805791" y="3244673"/>
            <a:ext cx="3708400" cy="1914349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Unstructured</a:t>
            </a:r>
          </a:p>
          <a:p>
            <a:pPr algn="ctr"/>
            <a:endParaRPr lang="en-US" dirty="0"/>
          </a:p>
          <a:p>
            <a:pPr algn="ctr"/>
            <a:r>
              <a:rPr lang="en-US" i="1" dirty="0"/>
              <a:t>All other data</a:t>
            </a:r>
          </a:p>
          <a:p>
            <a:pPr algn="ctr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11567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7899102-5550-554A-B2A4-1CA3D88AD12F}"/>
              </a:ext>
            </a:extLst>
          </p:cNvPr>
          <p:cNvSpPr/>
          <p:nvPr/>
        </p:nvSpPr>
        <p:spPr>
          <a:xfrm>
            <a:off x="2705293" y="2582334"/>
            <a:ext cx="2878569" cy="3618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dplyr</a:t>
            </a:r>
          </a:p>
          <a:p>
            <a:pPr algn="ctr"/>
            <a:endParaRPr lang="en-US" sz="3200" dirty="0">
              <a:solidFill>
                <a:schemeClr val="tx1"/>
              </a:solidFill>
            </a:endParaRPr>
          </a:p>
          <a:p>
            <a:pPr algn="ctr"/>
            <a:endParaRPr lang="en-US" sz="320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80D5124-0A17-3B49-B9B9-94AC134D8554}"/>
              </a:ext>
            </a:extLst>
          </p:cNvPr>
          <p:cNvSpPr/>
          <p:nvPr/>
        </p:nvSpPr>
        <p:spPr>
          <a:xfrm>
            <a:off x="6608140" y="2579512"/>
            <a:ext cx="2878569" cy="361897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Spark SQL</a:t>
            </a:r>
          </a:p>
          <a:p>
            <a:pPr algn="ctr"/>
            <a:endParaRPr lang="en-US" sz="3200" dirty="0">
              <a:solidFill>
                <a:schemeClr val="tx1"/>
              </a:solidFill>
            </a:endParaRPr>
          </a:p>
          <a:p>
            <a:pPr algn="ctr"/>
            <a:endParaRPr lang="en-US" sz="320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E709E4B-D52C-4A49-8C4F-EE88F39ECD92}"/>
              </a:ext>
            </a:extLst>
          </p:cNvPr>
          <p:cNvSpPr/>
          <p:nvPr/>
        </p:nvSpPr>
        <p:spPr>
          <a:xfrm>
            <a:off x="3232523" y="3277766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156CAD7-3426-BE47-BDC5-2F22FDB403E8}"/>
              </a:ext>
            </a:extLst>
          </p:cNvPr>
          <p:cNvSpPr/>
          <p:nvPr/>
        </p:nvSpPr>
        <p:spPr>
          <a:xfrm>
            <a:off x="4105378" y="3277766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0D8553-6201-AC4E-B39E-DDADCD2E9104}"/>
              </a:ext>
            </a:extLst>
          </p:cNvPr>
          <p:cNvSpPr/>
          <p:nvPr/>
        </p:nvSpPr>
        <p:spPr>
          <a:xfrm>
            <a:off x="3232523" y="3692854"/>
            <a:ext cx="1651786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mutate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213C9C6-0CF6-A340-8BA7-3B80D2FEA7BD}"/>
              </a:ext>
            </a:extLst>
          </p:cNvPr>
          <p:cNvSpPr/>
          <p:nvPr/>
        </p:nvSpPr>
        <p:spPr>
          <a:xfrm>
            <a:off x="4093299" y="5669407"/>
            <a:ext cx="1274587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inner_join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9AA61D3-31CD-4C40-B41B-EB13644D24BA}"/>
              </a:ext>
            </a:extLst>
          </p:cNvPr>
          <p:cNvSpPr/>
          <p:nvPr/>
        </p:nvSpPr>
        <p:spPr>
          <a:xfrm>
            <a:off x="4093299" y="4881180"/>
            <a:ext cx="1083200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left_join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90E9072-3A2D-A54A-BDAD-018F843FFFC7}"/>
              </a:ext>
            </a:extLst>
          </p:cNvPr>
          <p:cNvSpPr/>
          <p:nvPr/>
        </p:nvSpPr>
        <p:spPr>
          <a:xfrm>
            <a:off x="3232523" y="4881180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union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80CE9B8-43FD-A548-B65C-B6CA5E5D65F3}"/>
              </a:ext>
            </a:extLst>
          </p:cNvPr>
          <p:cNvSpPr/>
          <p:nvPr/>
        </p:nvSpPr>
        <p:spPr>
          <a:xfrm>
            <a:off x="2959995" y="5281895"/>
            <a:ext cx="1051459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intersect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E7E69A-A961-7747-AB61-7348A6C896D3}"/>
              </a:ext>
            </a:extLst>
          </p:cNvPr>
          <p:cNvSpPr/>
          <p:nvPr/>
        </p:nvSpPr>
        <p:spPr>
          <a:xfrm>
            <a:off x="3155081" y="5669407"/>
            <a:ext cx="86148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setdiff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0F37888-F442-3F48-A847-F0445C9E2050}"/>
              </a:ext>
            </a:extLst>
          </p:cNvPr>
          <p:cNvSpPr/>
          <p:nvPr/>
        </p:nvSpPr>
        <p:spPr>
          <a:xfrm>
            <a:off x="4097181" y="5273102"/>
            <a:ext cx="1083200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full_join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EA87C97-25C6-3B4A-AE35-D868F3A639FF}"/>
              </a:ext>
            </a:extLst>
          </p:cNvPr>
          <p:cNvSpPr/>
          <p:nvPr/>
        </p:nvSpPr>
        <p:spPr>
          <a:xfrm>
            <a:off x="3009389" y="4082356"/>
            <a:ext cx="1003298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gather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3BC7925-F0C5-0A42-A44E-97AE6FB7DB96}"/>
              </a:ext>
            </a:extLst>
          </p:cNvPr>
          <p:cNvSpPr/>
          <p:nvPr/>
        </p:nvSpPr>
        <p:spPr>
          <a:xfrm>
            <a:off x="4114112" y="4085027"/>
            <a:ext cx="943327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spread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4FA5C06-2B92-2D4E-AAB2-4E1E39224C42}"/>
              </a:ext>
            </a:extLst>
          </p:cNvPr>
          <p:cNvSpPr/>
          <p:nvPr/>
        </p:nvSpPr>
        <p:spPr>
          <a:xfrm>
            <a:off x="2827009" y="4480243"/>
            <a:ext cx="1184445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group_by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FB474C0-A7AF-C44C-B676-8D7C3352CC80}"/>
              </a:ext>
            </a:extLst>
          </p:cNvPr>
          <p:cNvSpPr/>
          <p:nvPr/>
        </p:nvSpPr>
        <p:spPr>
          <a:xfrm>
            <a:off x="4095240" y="4484875"/>
            <a:ext cx="1274587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summarise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F26C33C2-CC33-DE47-BEDB-10198ACEE209}"/>
              </a:ext>
            </a:extLst>
          </p:cNvPr>
          <p:cNvSpPr/>
          <p:nvPr/>
        </p:nvSpPr>
        <p:spPr>
          <a:xfrm>
            <a:off x="7174438" y="3274944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33EDCAC-3402-6742-807B-3695EC31791C}"/>
              </a:ext>
            </a:extLst>
          </p:cNvPr>
          <p:cNvSpPr/>
          <p:nvPr/>
        </p:nvSpPr>
        <p:spPr>
          <a:xfrm>
            <a:off x="8047293" y="3274944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4E24159-0A6A-D847-B342-B846183CCB1A}"/>
              </a:ext>
            </a:extLst>
          </p:cNvPr>
          <p:cNvSpPr/>
          <p:nvPr/>
        </p:nvSpPr>
        <p:spPr>
          <a:xfrm>
            <a:off x="7174438" y="3690032"/>
            <a:ext cx="1651785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withColumn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C2617E2-1FE0-0246-BAE6-B47E738CD2C3}"/>
              </a:ext>
            </a:extLst>
          </p:cNvPr>
          <p:cNvSpPr/>
          <p:nvPr/>
        </p:nvSpPr>
        <p:spPr>
          <a:xfrm>
            <a:off x="8035214" y="4878358"/>
            <a:ext cx="1083200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E1444E9-CDD3-0E44-AF20-5C142E1EBD5F}"/>
              </a:ext>
            </a:extLst>
          </p:cNvPr>
          <p:cNvSpPr/>
          <p:nvPr/>
        </p:nvSpPr>
        <p:spPr>
          <a:xfrm>
            <a:off x="7174438" y="4878358"/>
            <a:ext cx="778931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union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26F1DB9-FB0A-6648-B7EF-E3109FB7FB16}"/>
              </a:ext>
            </a:extLst>
          </p:cNvPr>
          <p:cNvSpPr/>
          <p:nvPr/>
        </p:nvSpPr>
        <p:spPr>
          <a:xfrm>
            <a:off x="6901910" y="5279073"/>
            <a:ext cx="1051459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intersect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6C0E0E7-663E-B242-8193-B336B06B8CDE}"/>
              </a:ext>
            </a:extLst>
          </p:cNvPr>
          <p:cNvSpPr/>
          <p:nvPr/>
        </p:nvSpPr>
        <p:spPr>
          <a:xfrm>
            <a:off x="6951304" y="4079534"/>
            <a:ext cx="1003298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gather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0FEA02C-4479-8E4D-81AE-8E93FB057DAB}"/>
              </a:ext>
            </a:extLst>
          </p:cNvPr>
          <p:cNvSpPr/>
          <p:nvPr/>
        </p:nvSpPr>
        <p:spPr>
          <a:xfrm>
            <a:off x="8056027" y="4082205"/>
            <a:ext cx="943327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spread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94FE694-F3F5-DC46-90F7-7C49CA657E47}"/>
              </a:ext>
            </a:extLst>
          </p:cNvPr>
          <p:cNvSpPr/>
          <p:nvPr/>
        </p:nvSpPr>
        <p:spPr>
          <a:xfrm>
            <a:off x="6768924" y="4477421"/>
            <a:ext cx="1184445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group_by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C792265-6CA8-7044-B0B2-CA6A0CA1F656}"/>
              </a:ext>
            </a:extLst>
          </p:cNvPr>
          <p:cNvSpPr/>
          <p:nvPr/>
        </p:nvSpPr>
        <p:spPr>
          <a:xfrm>
            <a:off x="8037155" y="4482053"/>
            <a:ext cx="1274587" cy="327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agg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D39BFDC8-9E72-1F46-97F1-0940BEA0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Understand the moves</a:t>
            </a:r>
          </a:p>
        </p:txBody>
      </p:sp>
    </p:spTree>
    <p:extLst>
      <p:ext uri="{BB962C8B-B14F-4D97-AF65-F5344CB8AC3E}">
        <p14:creationId xmlns:p14="http://schemas.microsoft.com/office/powerpoint/2010/main" val="79148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244" y="11406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Learn combinations of moves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7FE0401-8F84-A84C-B3B3-165A4608AC0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4319591" y="3046316"/>
              <a:ext cx="1452754" cy="3708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26377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726377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Avg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Poor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7FE0401-8F84-A84C-B3B3-165A4608AC0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4319591" y="3046316"/>
              <a:ext cx="1452754" cy="3708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26377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726377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Avg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Poor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724" t="-917241" r="-100000" b="-34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3509" t="-917241" r="-1754" b="-344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79CEABF-1722-2041-A950-8565B311852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7124490" y="3046316"/>
              <a:ext cx="1145310" cy="3708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72655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572655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79CEABF-1722-2041-A950-8565B311852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7124490" y="3046316"/>
              <a:ext cx="1145310" cy="3708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72655">
                      <a:extLst>
                        <a:ext uri="{9D8B030D-6E8A-4147-A177-3AD203B41FA5}">
                          <a16:colId xmlns:a16="http://schemas.microsoft.com/office/drawing/2014/main" val="1870478492"/>
                        </a:ext>
                      </a:extLst>
                    </a:gridCol>
                    <a:gridCol w="572655">
                      <a:extLst>
                        <a:ext uri="{9D8B030D-6E8A-4147-A177-3AD203B41FA5}">
                          <a16:colId xmlns:a16="http://schemas.microsoft.com/office/drawing/2014/main" val="110793722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564619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688468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7406988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327484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9484484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357448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289192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1139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511308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t="-917241" r="-102174" b="-34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000" t="-917241" r="-2174" b="-344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1758424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Content Placeholder 3">
                <a:extLst>
                  <a:ext uri="{FF2B5EF4-FFF2-40B4-BE49-F238E27FC236}">
                    <a16:creationId xmlns:a16="http://schemas.microsoft.com/office/drawing/2014/main" id="{F6524DCD-1818-614B-A1E7-5FC85F149B5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87524" y="3593526"/>
              <a:ext cx="2853296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13324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Avg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Poor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Content Placeholder 3">
                <a:extLst>
                  <a:ext uri="{FF2B5EF4-FFF2-40B4-BE49-F238E27FC236}">
                    <a16:creationId xmlns:a16="http://schemas.microsoft.com/office/drawing/2014/main" id="{F6524DCD-1818-614B-A1E7-5FC85F149B5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87524" y="3593526"/>
              <a:ext cx="2853296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713324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713324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Avg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Poor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Good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Best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754" t="-313793" r="-298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03571" t="-313793" r="-2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00000" t="-313793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305357" t="-313793" r="-17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Content Placeholder 3">
                <a:extLst>
                  <a:ext uri="{FF2B5EF4-FFF2-40B4-BE49-F238E27FC236}">
                    <a16:creationId xmlns:a16="http://schemas.microsoft.com/office/drawing/2014/main" id="{AB6349F6-5A03-A746-86EA-EA86FFE51A6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9752027" y="3650140"/>
              <a:ext cx="2376052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94013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Content Placeholder 3">
                <a:extLst>
                  <a:ext uri="{FF2B5EF4-FFF2-40B4-BE49-F238E27FC236}">
                    <a16:creationId xmlns:a16="http://schemas.microsoft.com/office/drawing/2014/main" id="{AB6349F6-5A03-A746-86EA-EA86FFE51A6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9752027" y="3650140"/>
              <a:ext cx="2376052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94013">
                      <a:extLst>
                        <a:ext uri="{9D8B030D-6E8A-4147-A177-3AD203B41FA5}">
                          <a16:colId xmlns:a16="http://schemas.microsoft.com/office/drawing/2014/main" val="3254803675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454854356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2131835187"/>
                        </a:ext>
                      </a:extLst>
                    </a:gridCol>
                    <a:gridCol w="594013">
                      <a:extLst>
                        <a:ext uri="{9D8B030D-6E8A-4147-A177-3AD203B41FA5}">
                          <a16:colId xmlns:a16="http://schemas.microsoft.com/office/drawing/2014/main" val="366078893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Q4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886561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771960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8102572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t="-313793" r="-304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0000" t="-313793" r="-204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0000" t="-313793" r="-104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300000" t="-313793" r="-42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1753024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3B8BFE5B-8EF0-F247-B072-C4B5E765F450}"/>
              </a:ext>
            </a:extLst>
          </p:cNvPr>
          <p:cNvSpPr txBox="1"/>
          <p:nvPr/>
        </p:nvSpPr>
        <p:spPr>
          <a:xfrm>
            <a:off x="3262244" y="4508774"/>
            <a:ext cx="745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6DA7159-8D0D-3642-9C97-625222571768}"/>
              </a:ext>
            </a:extLst>
          </p:cNvPr>
          <p:cNvSpPr/>
          <p:nvPr/>
        </p:nvSpPr>
        <p:spPr>
          <a:xfrm>
            <a:off x="3256505" y="4203013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54C7B7-366F-7B4E-9979-761CB4C2E40D}"/>
              </a:ext>
            </a:extLst>
          </p:cNvPr>
          <p:cNvSpPr txBox="1"/>
          <p:nvPr/>
        </p:nvSpPr>
        <p:spPr>
          <a:xfrm>
            <a:off x="5964767" y="3833680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D0E0AF-49FA-BC4D-AE51-29ADCEB3D005}"/>
              </a:ext>
            </a:extLst>
          </p:cNvPr>
          <p:cNvSpPr txBox="1"/>
          <p:nvPr/>
        </p:nvSpPr>
        <p:spPr>
          <a:xfrm>
            <a:off x="8515058" y="4604004"/>
            <a:ext cx="970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unstack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AED8B5B-8D3D-FA42-82CD-6BA0E3AACDB4}"/>
              </a:ext>
            </a:extLst>
          </p:cNvPr>
          <p:cNvSpPr/>
          <p:nvPr/>
        </p:nvSpPr>
        <p:spPr>
          <a:xfrm>
            <a:off x="8485034" y="4217378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3209A4A4-4984-244F-B35C-47DFEB69A328}"/>
              </a:ext>
            </a:extLst>
          </p:cNvPr>
          <p:cNvSpPr/>
          <p:nvPr/>
        </p:nvSpPr>
        <p:spPr>
          <a:xfrm>
            <a:off x="6018855" y="4203012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5A865E-FE1B-2A46-B66E-16834CAFC212}"/>
              </a:ext>
            </a:extLst>
          </p:cNvPr>
          <p:cNvSpPr txBox="1"/>
          <p:nvPr/>
        </p:nvSpPr>
        <p:spPr>
          <a:xfrm>
            <a:off x="8855542" y="6477717"/>
            <a:ext cx="32596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Wickham--Stack Overflow </a:t>
            </a:r>
            <a:r>
              <a:rPr lang="en-US" sz="1200" dirty="0">
                <a:hlinkClick r:id="rId7"/>
              </a:rPr>
              <a:t>https://bit.ly/3gQTWqj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2380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2" grpId="0"/>
      <p:bldP spid="14" grpId="0"/>
      <p:bldP spid="15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12939</TotalTime>
  <Words>2458</Words>
  <Application>Microsoft Macintosh PowerPoint</Application>
  <PresentationFormat>Widescreen</PresentationFormat>
  <Paragraphs>1119</Paragraphs>
  <Slides>50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Cavolini</vt:lpstr>
      <vt:lpstr>Consolas</vt:lpstr>
      <vt:lpstr>Office Theme</vt:lpstr>
      <vt:lpstr>Data Management with Data Verbs</vt:lpstr>
      <vt:lpstr>How do you learn to solve a Rubik's cube?</vt:lpstr>
      <vt:lpstr>Understand the moves</vt:lpstr>
      <vt:lpstr>Learn combinations of moves</vt:lpstr>
      <vt:lpstr>Solve the cube!</vt:lpstr>
      <vt:lpstr>Rubik's cube?  I thought this was about data management?</vt:lpstr>
      <vt:lpstr>Focus on structured data first</vt:lpstr>
      <vt:lpstr>Understand the moves</vt:lpstr>
      <vt:lpstr>Learn combinations of moves</vt:lpstr>
      <vt:lpstr>Solve the table</vt:lpstr>
      <vt:lpstr>Managing data with dplyr feels like solving the cube</vt:lpstr>
      <vt:lpstr>The algebra of data management</vt:lpstr>
      <vt:lpstr>WSU curriculum uses these data verbs end-to-end</vt:lpstr>
      <vt:lpstr>Hands-on, technology agnostic introduction</vt:lpstr>
      <vt:lpstr>Hands-on, technology agnostic introduction</vt:lpstr>
      <vt:lpstr>Common language applied to every platform</vt:lpstr>
      <vt:lpstr>and prepares students for the next platform</vt:lpstr>
      <vt:lpstr>What about unstructured data?</vt:lpstr>
      <vt:lpstr>JSON</vt:lpstr>
      <vt:lpstr>Unstructured data still has structure …</vt:lpstr>
      <vt:lpstr>and some unstructured data is recursive</vt:lpstr>
      <vt:lpstr>Is there a universal vocabulary for unstructured data?</vt:lpstr>
      <vt:lpstr>I think the answer starts with data origami</vt:lpstr>
      <vt:lpstr>PowerPoint Presentation</vt:lpstr>
      <vt:lpstr>Understand the moves</vt:lpstr>
      <vt:lpstr>Learn combinations of moves</vt:lpstr>
      <vt:lpstr>PowerPoint Presentation</vt:lpstr>
      <vt:lpstr>PowerPoint Presentation</vt:lpstr>
      <vt:lpstr>Unfold based on the levels of abstraction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Thoughts</vt:lpstr>
      <vt:lpstr>Employ technology-agnostic concepts across the curriculum</vt:lpstr>
      <vt:lpstr>Data verbs provide a universal language for data management</vt:lpstr>
      <vt:lpstr>Spend time of both structured and unstructured data</vt:lpstr>
      <vt:lpstr>Resources</vt:lpstr>
      <vt:lpstr>Sources</vt:lpstr>
      <vt:lpstr>Appendix</vt:lpstr>
      <vt:lpstr>PowerPoint Presentation</vt:lpstr>
      <vt:lpstr>Step 1 – Assign verbs to each arrow</vt:lpstr>
      <vt:lpstr>Step 2 – Combine arrows with map</vt:lpstr>
      <vt:lpstr>Step 2 – Combine arrows with map</vt:lpstr>
      <vt:lpstr>Step 2 – Combine arrows with map</vt:lpstr>
      <vt:lpstr>Step 2 – Combine arrows with map</vt:lpstr>
      <vt:lpstr>Step 2 – Combine arrows with map</vt:lpstr>
      <vt:lpstr>Step 3 – Translate to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Iverson, Todd</dc:creator>
  <cp:lastModifiedBy>Iverson, Todd</cp:lastModifiedBy>
  <cp:revision>155</cp:revision>
  <dcterms:created xsi:type="dcterms:W3CDTF">2020-05-26T15:56:02Z</dcterms:created>
  <dcterms:modified xsi:type="dcterms:W3CDTF">2020-06-08T11:48:30Z</dcterms:modified>
</cp:coreProperties>
</file>

<file path=docProps/thumbnail.jpeg>
</file>